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4" r:id="rId7"/>
    <p:sldId id="265" r:id="rId8"/>
    <p:sldId id="266" r:id="rId9"/>
    <p:sldId id="263" r:id="rId10"/>
    <p:sldId id="267" r:id="rId11"/>
    <p:sldId id="268" r:id="rId12"/>
    <p:sldId id="261" r:id="rId13"/>
    <p:sldId id="262" r:id="rId14"/>
    <p:sldId id="269"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121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Скругленный прямоугольник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ru-RU" smtClean="0"/>
              <a:t>Образец заголовка</a:t>
            </a:r>
            <a:endParaRPr kumimoji="0" lang="en-US"/>
          </a:p>
        </p:txBody>
      </p:sp>
      <p:sp>
        <p:nvSpPr>
          <p:cNvPr id="20" name="Подзаголовок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9" name="Дата 18"/>
          <p:cNvSpPr>
            <a:spLocks noGrp="1"/>
          </p:cNvSpPr>
          <p:nvPr>
            <p:ph type="dt" sz="half" idx="10"/>
          </p:nvPr>
        </p:nvSpPr>
        <p:spPr/>
        <p:txBody>
          <a:bodyPr/>
          <a:lstStyle>
            <a:extLst/>
          </a:lstStyle>
          <a:p>
            <a:fld id="{06CFC5DA-EF00-4062-9C1F-3FB536D700B7}" type="datetimeFigureOut">
              <a:rPr lang="ru-RU" smtClean="0"/>
              <a:t>22.05.2015</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11" name="Номер слайда 10"/>
          <p:cNvSpPr>
            <a:spLocks noGrp="1"/>
          </p:cNvSpPr>
          <p:nvPr>
            <p:ph type="sldNum" sz="quarter" idx="12"/>
          </p:nvPr>
        </p:nvSpPr>
        <p:spPr/>
        <p:txBody>
          <a:bodyPr/>
          <a:lstStyle>
            <a:extLst/>
          </a:lstStyle>
          <a:p>
            <a:fld id="{84CF6B32-8C03-4F1F-B5CD-B14489884109}"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a:xfrm>
            <a:off x="502920" y="530352"/>
            <a:ext cx="8183880" cy="4187952"/>
          </a:xfrm>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06CFC5DA-EF00-4062-9C1F-3FB536D700B7}" type="datetimeFigureOut">
              <a:rPr lang="ru-RU" smtClean="0"/>
              <a:t>22.05.2015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84CF6B32-8C03-4F1F-B5CD-B14489884109}"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Скругленный прямоугольник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Скругленный прямоугольник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06CFC5DA-EF00-4062-9C1F-3FB536D700B7}" type="datetimeFigureOut">
              <a:rPr lang="ru-RU" smtClean="0"/>
              <a:t>22.05.2015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84CF6B32-8C03-4F1F-B5CD-B14489884109}"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06CFC5DA-EF00-4062-9C1F-3FB536D700B7}" type="datetimeFigureOut">
              <a:rPr lang="ru-RU" smtClean="0"/>
              <a:t>22.05.2015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84CF6B32-8C03-4F1F-B5CD-B14489884109}"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nchor="b"/>
          <a:lstStyle>
            <a:lvl1pPr>
              <a:defRPr b="1"/>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06CFC5DA-EF00-4062-9C1F-3FB536D700B7}" type="datetimeFigureOut">
              <a:rPr lang="ru-RU" smtClean="0"/>
              <a:t>22.05.2015</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84CF6B32-8C03-4F1F-B5CD-B14489884109}"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06CFC5DA-EF00-4062-9C1F-3FB536D700B7}" type="datetimeFigureOut">
              <a:rPr lang="ru-RU" smtClean="0"/>
              <a:t>22.05.2015</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84CF6B32-8C03-4F1F-B5CD-B14489884109}"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06CFC5DA-EF00-4062-9C1F-3FB536D700B7}" type="datetimeFigureOut">
              <a:rPr lang="ru-RU" smtClean="0"/>
              <a:t>22.05.2015</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84CF6B32-8C03-4F1F-B5CD-B14489884109}"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06CFC5DA-EF00-4062-9C1F-3FB536D700B7}" type="datetimeFigureOut">
              <a:rPr lang="ru-RU" smtClean="0"/>
              <a:t>22.05.2015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84CF6B32-8C03-4F1F-B5CD-B14489884109}"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Прямоугольник с одним скругленным углом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06CFC5DA-EF00-4062-9C1F-3FB536D700B7}" type="datetimeFigureOut">
              <a:rPr lang="ru-RU" smtClean="0"/>
              <a:t>22.05.2015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84CF6B32-8C03-4F1F-B5CD-B14489884109}" type="slidenum">
              <a:rPr lang="ru-RU" smtClean="0"/>
              <a:t>‹#›</a:t>
            </a:fld>
            <a:endParaRPr lang="ru-RU"/>
          </a:p>
        </p:txBody>
      </p:sp>
      <p:sp>
        <p:nvSpPr>
          <p:cNvPr id="3" name="Рисунок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ru-RU" smtClean="0"/>
              <a:t>Вставка рисунка</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02920" y="530352"/>
            <a:ext cx="8183880" cy="4187952"/>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06CFC5DA-EF00-4062-9C1F-3FB536D700B7}" type="datetimeFigureOut">
              <a:rPr lang="ru-RU" smtClean="0"/>
              <a:t>22.05.2015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84CF6B32-8C03-4F1F-B5CD-B14489884109}"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533404"/>
            <a:ext cx="1981200" cy="5257799"/>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33400" y="533402"/>
            <a:ext cx="5943600" cy="525780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06CFC5DA-EF00-4062-9C1F-3FB536D700B7}" type="datetimeFigureOut">
              <a:rPr lang="ru-RU" smtClean="0"/>
              <a:t>22.05.2015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84CF6B32-8C03-4F1F-B5CD-B14489884109}"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Скругленный прямоугольник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Заголовок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ru-RU" smtClean="0"/>
              <a:t>Образец заголовка</a:t>
            </a:r>
            <a:endParaRPr kumimoji="0" lang="en-US"/>
          </a:p>
        </p:txBody>
      </p:sp>
      <p:sp>
        <p:nvSpPr>
          <p:cNvPr id="4" name="Текст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5" name="Дата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06CFC5DA-EF00-4062-9C1F-3FB536D700B7}" type="datetimeFigureOut">
              <a:rPr lang="ru-RU" smtClean="0"/>
              <a:t>22.05.2015</a:t>
            </a:fld>
            <a:endParaRPr lang="ru-RU"/>
          </a:p>
        </p:txBody>
      </p:sp>
      <p:sp>
        <p:nvSpPr>
          <p:cNvPr id="18" name="Нижний колонтитул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ru-RU"/>
          </a:p>
        </p:txBody>
      </p:sp>
      <p:sp>
        <p:nvSpPr>
          <p:cNvPr id="5" name="Номер слайда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84CF6B32-8C03-4F1F-B5CD-B14489884109}"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ru.wikipedia.org/wiki/%D0%9C%D0%B8%D0%BD%D0%B8%D1%81%D1%82%D0%B5%D1%80%D1%81%D1%82%D0%B2%D0%BE_%D1%81%D0%BF%D0%BE%D1%80%D1%82%D0%B0_%D0%A0%D0%BE%D1%81%D1%81%D0%B8%D0%B9%D1%81%D0%BA%D0%BE%D0%B9_%D0%A4%D0%B5%D0%B4%D0%B5%D1%80%D0%B0%D1%86%D0%B8%D0%B8" TargetMode="External"/><Relationship Id="rId2" Type="http://schemas.openxmlformats.org/officeDocument/2006/relationships/hyperlink" Target="https://ru.wikipedia.org/wiki/%D0%A0%D0%BE%D1%81%D1%81%D0%B8%D1%8F" TargetMode="External"/><Relationship Id="rId1" Type="http://schemas.openxmlformats.org/officeDocument/2006/relationships/slideLayout" Target="../slideLayouts/slideLayout2.xml"/><Relationship Id="rId4" Type="http://schemas.openxmlformats.org/officeDocument/2006/relationships/hyperlink" Target="https://ru.wikipedia.org/wiki/%D0%93%D0%BE%D1%82%D0%BE%D0%B2_%D0%BA_%D1%82%D1%80%D1%83%D0%B4%D1%83_%D0%B8_%D0%BE%D0%B1%D0%BE%D1%80%D0%BE%D0%BD%D0%B5_%D0%A1%D0%A1%D0%A1%D0%A0"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99592" y="764704"/>
            <a:ext cx="7772400" cy="1828800"/>
          </a:xfrm>
        </p:spPr>
        <p:txBody>
          <a:bodyPr>
            <a:normAutofit fontScale="90000"/>
          </a:bodyPr>
          <a:lstStyle/>
          <a:p>
            <a:r>
              <a:rPr lang="ru-RU" b="1" i="1" dirty="0" smtClean="0"/>
              <a:t>ГТО</a:t>
            </a:r>
            <a:br>
              <a:rPr lang="ru-RU" b="1" i="1" dirty="0" smtClean="0"/>
            </a:br>
            <a:r>
              <a:rPr lang="ru-RU" b="1" i="1" dirty="0" smtClean="0"/>
              <a:t>Готов к труду и обороне</a:t>
            </a:r>
            <a:endParaRPr lang="ru-RU" b="1" i="1" dirty="0"/>
          </a:p>
        </p:txBody>
      </p:sp>
      <p:sp>
        <p:nvSpPr>
          <p:cNvPr id="3" name="Подзаголовок 2"/>
          <p:cNvSpPr>
            <a:spLocks noGrp="1"/>
          </p:cNvSpPr>
          <p:nvPr>
            <p:ph type="subTitle" idx="1"/>
          </p:nvPr>
        </p:nvSpPr>
        <p:spPr>
          <a:xfrm>
            <a:off x="2699792" y="3717032"/>
            <a:ext cx="7772400" cy="914400"/>
          </a:xfrm>
        </p:spPr>
        <p:txBody>
          <a:bodyPr/>
          <a:lstStyle/>
          <a:p>
            <a:pPr algn="l"/>
            <a:r>
              <a:rPr lang="ru-RU" dirty="0" smtClean="0"/>
              <a:t>		Выполнила студентка гр.В-06</a:t>
            </a:r>
          </a:p>
          <a:p>
            <a:pPr algn="l"/>
            <a:r>
              <a:rPr lang="ru-RU" dirty="0" smtClean="0"/>
              <a:t>		</a:t>
            </a:r>
            <a:r>
              <a:rPr lang="ru-RU" dirty="0" err="1" smtClean="0"/>
              <a:t>Клементьева</a:t>
            </a:r>
            <a:r>
              <a:rPr lang="ru-RU" dirty="0" smtClean="0"/>
              <a:t> </a:t>
            </a:r>
            <a:r>
              <a:rPr lang="ru-RU" dirty="0" err="1" smtClean="0"/>
              <a:t>Снежана</a:t>
            </a:r>
            <a:endParaRPr lang="ru-RU" dirty="0"/>
          </a:p>
        </p:txBody>
      </p:sp>
      <p:pic>
        <p:nvPicPr>
          <p:cNvPr id="4" name="Рисунок 3" descr="значки.png"/>
          <p:cNvPicPr>
            <a:picLocks noChangeAspect="1"/>
          </p:cNvPicPr>
          <p:nvPr/>
        </p:nvPicPr>
        <p:blipFill>
          <a:blip r:embed="rId2" cstate="print"/>
          <a:stretch>
            <a:fillRect/>
          </a:stretch>
        </p:blipFill>
        <p:spPr>
          <a:xfrm>
            <a:off x="755576" y="2852936"/>
            <a:ext cx="3528392" cy="338437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188640"/>
            <a:ext cx="8183880" cy="1051560"/>
          </a:xfrm>
        </p:spPr>
        <p:txBody>
          <a:bodyPr>
            <a:normAutofit/>
          </a:bodyPr>
          <a:lstStyle/>
          <a:p>
            <a:pPr algn="ctr"/>
            <a:r>
              <a:rPr lang="ru-RU" sz="3600" b="1" i="1" dirty="0" smtClean="0"/>
              <a:t>Готов к труду и обороне(ГТО)</a:t>
            </a:r>
            <a:endParaRPr lang="ru-RU" sz="3600" b="1" i="1" dirty="0"/>
          </a:p>
        </p:txBody>
      </p:sp>
      <p:sp>
        <p:nvSpPr>
          <p:cNvPr id="3" name="Содержимое 2"/>
          <p:cNvSpPr>
            <a:spLocks noGrp="1"/>
          </p:cNvSpPr>
          <p:nvPr>
            <p:ph idx="1"/>
          </p:nvPr>
        </p:nvSpPr>
        <p:spPr>
          <a:xfrm>
            <a:off x="467544" y="1268760"/>
            <a:ext cx="8183880" cy="4187952"/>
          </a:xfrm>
        </p:spPr>
        <p:txBody>
          <a:bodyPr>
            <a:normAutofit fontScale="92500" lnSpcReduction="10000"/>
          </a:bodyPr>
          <a:lstStyle/>
          <a:p>
            <a:r>
              <a:rPr lang="ru-RU" dirty="0" smtClean="0"/>
              <a:t>Разрабатываемая </a:t>
            </a:r>
            <a:r>
              <a:rPr lang="ru-RU" dirty="0" smtClean="0"/>
              <a:t>программная и нормативная основа физического воспитания населения </a:t>
            </a:r>
            <a:r>
              <a:rPr lang="ru-RU" dirty="0" smtClean="0">
                <a:hlinkClick r:id="rId2" tooltip="Россия"/>
              </a:rPr>
              <a:t>России</a:t>
            </a:r>
            <a:r>
              <a:rPr lang="ru-RU" dirty="0" smtClean="0"/>
              <a:t>. Регулируется «Положением о Всероссийском физкультурно-спортивном комплексе „Готов к труду и обороне“ (ГТО)». Координацию </a:t>
            </a:r>
            <a:r>
              <a:rPr lang="ru-RU" dirty="0" smtClean="0"/>
              <a:t>деятельности осуществляет</a:t>
            </a:r>
            <a:r>
              <a:rPr lang="ru-RU" dirty="0" smtClean="0"/>
              <a:t> </a:t>
            </a:r>
            <a:r>
              <a:rPr lang="ru-RU" dirty="0" smtClean="0"/>
              <a:t> </a:t>
            </a:r>
            <a:r>
              <a:rPr lang="ru-RU" dirty="0" smtClean="0">
                <a:hlinkClick r:id="rId3" tooltip="Министерство спорта Российской Федерации"/>
              </a:rPr>
              <a:t>Министерство </a:t>
            </a:r>
            <a:r>
              <a:rPr lang="ru-RU" dirty="0" smtClean="0">
                <a:hlinkClick r:id="rId3" tooltip="Министерство спорта Российской Федерации"/>
              </a:rPr>
              <a:t>спорта</a:t>
            </a:r>
            <a:r>
              <a:rPr lang="ru-RU" dirty="0" smtClean="0"/>
              <a:t>. Введен с 2014 года, восстанавливая отменённую в 1991 году программу «</a:t>
            </a:r>
            <a:r>
              <a:rPr lang="ru-RU" dirty="0" smtClean="0">
                <a:hlinkClick r:id="rId4" tooltip="Готов к труду и обороне СССР"/>
              </a:rPr>
              <a:t>Готов к труду и обороне СССР</a:t>
            </a:r>
            <a:r>
              <a:rPr lang="ru-RU" dirty="0" smtClean="0"/>
              <a:t>».</a:t>
            </a: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0"/>
            <a:ext cx="8229600" cy="692696"/>
          </a:xfrm>
        </p:spPr>
        <p:txBody>
          <a:bodyPr>
            <a:normAutofit/>
          </a:bodyPr>
          <a:lstStyle/>
          <a:p>
            <a:pPr algn="ctr"/>
            <a:r>
              <a:rPr lang="ru-RU" sz="2400" b="1" i="1" dirty="0" smtClean="0"/>
              <a:t>История ГТО в СССР</a:t>
            </a:r>
            <a:endParaRPr lang="ru-RU" sz="2400" b="1" i="1" dirty="0"/>
          </a:p>
        </p:txBody>
      </p:sp>
      <p:sp>
        <p:nvSpPr>
          <p:cNvPr id="3" name="Содержимое 2"/>
          <p:cNvSpPr>
            <a:spLocks noGrp="1"/>
          </p:cNvSpPr>
          <p:nvPr>
            <p:ph idx="1"/>
          </p:nvPr>
        </p:nvSpPr>
        <p:spPr>
          <a:xfrm>
            <a:off x="251520" y="692696"/>
            <a:ext cx="8712968" cy="6165304"/>
          </a:xfrm>
        </p:spPr>
        <p:txBody>
          <a:bodyPr>
            <a:noAutofit/>
          </a:bodyPr>
          <a:lstStyle/>
          <a:p>
            <a:r>
              <a:rPr lang="ru-RU" sz="1600" dirty="0" smtClean="0"/>
              <a:t>История ГТО в СССР ГТО появилось в тридцатых годах прошлого века, но предпосылки его возникновения появились намного раньше, в те времена, когда молодому советскому государству просто были позарез нужны новые, боеспособные кадры. В послереволюционный период наша страна столкнулась с двумя проблемами. Первая – Советский союз на самой заре своего развития оказался окружен со всех сторон чуждыми государствами. Вторая – гражданская война шла внутри самой страны. Следует также отметить, что даже после окончания гражданской войны ни первая, ни вторая проблема не была решена. Чтобы противостоять противникам как вне, так и внутри страны, нужны были сильные военные. А основой дисциплины, порядка и хорошей физической подготовки – является спорт ГТО появилось в тридцатых годах прошлого века, но предпосылки его возникновения появились намного раньше, в те времена, когда молодому советскому государству просто были позарез нужны новые, боеспособные кадры. В послереволюционный период наша страна столкнулась с двумя проблемами. </a:t>
            </a:r>
            <a:r>
              <a:rPr lang="ru-RU" sz="1600" b="1" i="1" dirty="0" smtClean="0"/>
              <a:t>Первая </a:t>
            </a:r>
            <a:r>
              <a:rPr lang="ru-RU" sz="1600" dirty="0" smtClean="0"/>
              <a:t>– Советский союз на самой заре своего развития оказался окружен со всех сторон чуждыми государствами. </a:t>
            </a:r>
            <a:r>
              <a:rPr lang="ru-RU" sz="1600" b="1" i="1" dirty="0" smtClean="0"/>
              <a:t>Вторая</a:t>
            </a:r>
            <a:r>
              <a:rPr lang="ru-RU" sz="1600" dirty="0" smtClean="0"/>
              <a:t> – гражданская война шла внутри самой страны. Следует также отметить, что даже после окончания гражданской войны ни первая, ни вторая проблема не была решена. Чтобы противостоять противникам как вне, так и внутри страны, нужны были сильные военные. А основой дисциплины, порядка и хорошей физической подготовки – является </a:t>
            </a:r>
            <a:r>
              <a:rPr lang="ru-RU" sz="1700" b="1" i="1" dirty="0" smtClean="0"/>
              <a:t>спорт.</a:t>
            </a:r>
            <a:endParaRPr lang="ru-RU" sz="1700" b="1" i="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764704"/>
          </a:xfrm>
        </p:spPr>
        <p:txBody>
          <a:bodyPr>
            <a:normAutofit/>
          </a:bodyPr>
          <a:lstStyle/>
          <a:p>
            <a:pPr algn="ctr"/>
            <a:r>
              <a:rPr lang="ru-RU" sz="2400" b="1" i="1" dirty="0" smtClean="0"/>
              <a:t>Нормативы в СССР</a:t>
            </a:r>
            <a:endParaRPr lang="ru-RU" sz="2400" b="1" i="1" dirty="0"/>
          </a:p>
        </p:txBody>
      </p:sp>
      <p:sp>
        <p:nvSpPr>
          <p:cNvPr id="3" name="Содержимое 2"/>
          <p:cNvSpPr>
            <a:spLocks noGrp="1"/>
          </p:cNvSpPr>
          <p:nvPr>
            <p:ph idx="1"/>
          </p:nvPr>
        </p:nvSpPr>
        <p:spPr>
          <a:xfrm>
            <a:off x="0" y="692696"/>
            <a:ext cx="8964488" cy="6165304"/>
          </a:xfrm>
        </p:spPr>
        <p:txBody>
          <a:bodyPr>
            <a:normAutofit fontScale="77500" lnSpcReduction="20000"/>
          </a:bodyPr>
          <a:lstStyle/>
          <a:p>
            <a:r>
              <a:rPr lang="ru-RU" dirty="0" smtClean="0"/>
              <a:t>Чтобы </a:t>
            </a:r>
            <a:r>
              <a:rPr lang="ru-RU" dirty="0" smtClean="0"/>
              <a:t>получить</a:t>
            </a:r>
            <a:r>
              <a:rPr lang="ru-RU" b="1" i="1" dirty="0" smtClean="0"/>
              <a:t> золотой </a:t>
            </a:r>
            <a:r>
              <a:rPr lang="ru-RU" dirty="0" smtClean="0"/>
              <a:t>значок 1 ступени ГТО, мальчику 10-11 лет необходимо было сдать нормативы по целому набору упражнений, к примеру – </a:t>
            </a:r>
            <a:r>
              <a:rPr lang="ru-RU" dirty="0" smtClean="0"/>
              <a:t>пробежать 1 </a:t>
            </a:r>
            <a:r>
              <a:rPr lang="ru-RU" dirty="0" smtClean="0"/>
              <a:t>километр за 7 минут 30 секунд, проехать на велосипеде 5 километров за 15 минут, 5 раз подтянуться и пробежать кросс 1 километр. На серебряный значок нормативы были немного скромнее, но незначительно. Вместе со ступенью менялись и нормативы, так, к примеру для мужчин 19-28 лет необходимо было пробежать километр не за 7 минут, а уже в два раза быстрее – за 3 минуты 10 секунд. Подтягивание на перекладине для этой ступени ГТО, как и велосипедную езду – сдавать уже не нужно, зато добавляется стрельба, туристический поход, необходимость иметь разряд по определенному виду спорта. Для последней ступени ГТО нормативы легче, ряд спортивных дисциплин отсутствуют, либо заменены на альтернативные (к примеру бег заменен на спортивную ходьбу, для плавания нет ограничения по времени).</a:t>
            </a: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1145282"/>
          </a:xfrm>
        </p:spPr>
        <p:txBody>
          <a:bodyPr>
            <a:normAutofit/>
          </a:bodyPr>
          <a:lstStyle/>
          <a:p>
            <a:pPr algn="ctr"/>
            <a:r>
              <a:rPr lang="ru-RU" sz="2800" b="1" i="1" dirty="0" smtClean="0">
                <a:effectLst>
                  <a:outerShdw blurRad="38100" dist="38100" dir="2700000" algn="tl">
                    <a:srgbClr val="000000">
                      <a:alpha val="43137"/>
                    </a:srgbClr>
                  </a:outerShdw>
                </a:effectLst>
              </a:rPr>
              <a:t>Цели и задачи ГТО</a:t>
            </a:r>
            <a:endParaRPr lang="ru-RU" sz="2800" b="1" i="1" dirty="0">
              <a:effectLst>
                <a:outerShdw blurRad="38100" dist="38100" dir="2700000" algn="tl">
                  <a:srgbClr val="000000">
                    <a:alpha val="43137"/>
                  </a:srgbClr>
                </a:outerShdw>
              </a:effectLst>
            </a:endParaRPr>
          </a:p>
        </p:txBody>
      </p:sp>
      <p:sp>
        <p:nvSpPr>
          <p:cNvPr id="3" name="Содержимое 2"/>
          <p:cNvSpPr>
            <a:spLocks noGrp="1"/>
          </p:cNvSpPr>
          <p:nvPr>
            <p:ph idx="1"/>
          </p:nvPr>
        </p:nvSpPr>
        <p:spPr>
          <a:xfrm>
            <a:off x="457200" y="1124744"/>
            <a:ext cx="8229600" cy="5733256"/>
          </a:xfrm>
        </p:spPr>
        <p:txBody>
          <a:bodyPr>
            <a:normAutofit fontScale="62500" lnSpcReduction="20000"/>
          </a:bodyPr>
          <a:lstStyle/>
          <a:p>
            <a:r>
              <a:rPr lang="ru-RU" dirty="0" smtClean="0"/>
              <a:t>Всего можно выделить </a:t>
            </a:r>
            <a:r>
              <a:rPr lang="ru-RU" b="1" i="1" dirty="0" smtClean="0"/>
              <a:t>2 главные задачи ГТО </a:t>
            </a:r>
            <a:r>
              <a:rPr lang="ru-RU" dirty="0" smtClean="0"/>
              <a:t>– </a:t>
            </a:r>
            <a:r>
              <a:rPr lang="ru-RU" b="1" i="1" dirty="0" smtClean="0"/>
              <a:t>повышение общего уровня здоровья населения, и создание определенной прослойки в обществе, всегда готовой к военной обороне. </a:t>
            </a:r>
            <a:r>
              <a:rPr lang="ru-RU" dirty="0" smtClean="0"/>
              <a:t>Дети, подростки, старались превзойти сразу трех соперников – во первых, своих товарищей, участников соревнований, во вторых нормативы, указанные в таблице для того, чтобы получить значок. И в третьих, свои собственные результаты. Система ГТО являлась мощным стимулом для спорта. Нормативы развивали все группы мышц, увеличивали выносливость, координацию, умение рассчитывать свои силы и потенциал. Вторая задача – создание группы людей, всегда готовых к обороне государства. Тут задача ГТО не увеличить потенциал до максимума, а унифицировать всех жителей СССР в плане спортивной подготовки, чтобы каждый мог поднять ящик с патронами, чтобы каждый мог в случае чего перелезть через забор, или проползти под колючей проволокой. В случае военного противостояния важно, чтобы все бойцы были одинаково сильны. В войне нет преимуществ у боксера, или метателя молота, поэтому комплекс ГТО и не включал эти дисциплины. Зато необходимо чтобы каждый умел плавать, лазить по деревьям, метко стрелять – поэтому в комплексе ГТО такие нормативы были. </a:t>
            </a: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76672"/>
            <a:ext cx="8183880" cy="574888"/>
          </a:xfrm>
        </p:spPr>
        <p:txBody>
          <a:bodyPr>
            <a:normAutofit/>
          </a:bodyPr>
          <a:lstStyle/>
          <a:p>
            <a:pPr algn="ctr"/>
            <a:r>
              <a:rPr lang="ru-RU" sz="2400" i="1" dirty="0" smtClean="0"/>
              <a:t>Новый комплекс ГТО</a:t>
            </a:r>
            <a:endParaRPr lang="ru-RU" sz="2400" i="1" dirty="0"/>
          </a:p>
        </p:txBody>
      </p:sp>
      <p:sp>
        <p:nvSpPr>
          <p:cNvPr id="3" name="Содержимое 2"/>
          <p:cNvSpPr>
            <a:spLocks noGrp="1"/>
          </p:cNvSpPr>
          <p:nvPr>
            <p:ph idx="1"/>
          </p:nvPr>
        </p:nvSpPr>
        <p:spPr>
          <a:xfrm>
            <a:off x="395536" y="1124744"/>
            <a:ext cx="8424936" cy="5328592"/>
          </a:xfrm>
        </p:spPr>
        <p:txBody>
          <a:bodyPr>
            <a:normAutofit fontScale="55000" lnSpcReduction="20000"/>
          </a:bodyPr>
          <a:lstStyle/>
          <a:p>
            <a:r>
              <a:rPr lang="ru-RU" dirty="0" smtClean="0"/>
              <a:t>Ныне действующий комплекс ГТО был утвержден и введен 1 марта 1972 года</a:t>
            </a:r>
            <a:r>
              <a:rPr lang="ru-RU" dirty="0" smtClean="0"/>
              <a:t>.</a:t>
            </a:r>
          </a:p>
          <a:p>
            <a:r>
              <a:rPr lang="ru-RU" dirty="0" smtClean="0"/>
              <a:t>Являясь важным средством развития советской системы физического воспитания, он призван способствовать дальнейшему внедрению физической культуры в повседневную жизнь советских людей, созданию необходимых возможностей для всесторонней физической подготовки населения к труду и обороне Родины.</a:t>
            </a:r>
          </a:p>
          <a:p>
            <a:r>
              <a:rPr lang="ru-RU" dirty="0" smtClean="0"/>
              <a:t>Новый комплекс ГТО позволил улучшить массовую физкультурно-спортивную работу в каждом коллективе физической культуры, в спортивном клубе и в целом в стране, решить целый ряд важнейших вопросов, связанных с укреплением здоровья советских людей, их физическим совершенством, переходом от массового физкультурного движения к общенародному. Расширились возрастные рамки комплекса: добавились ступени для школьников 10—13 лет и трудящихся 40—60 лет. Теперь комплекс ГТО строится по возрастному принципу, охватывает население с 10 до 60 лет и состоит из 5 ступеней. За комплексом сохранено его прежнее название «Готов к труду и обороне СССР». Это связано с тем, что такое наименование четко определяет идейную направленность, воспитательную сущность комплекса, близкую и понятную представителям всех возрастных категорий. Вместе с тем каждой из пяти ступеней нового комплекса ГТО дано свое название. 1-я ступень получила название «Смелые и ловкие». 2-я .ступень — «Спортивная смена».</a:t>
            </a:r>
          </a:p>
          <a:p>
            <a:r>
              <a:rPr lang="ru-RU" dirty="0" smtClean="0"/>
              <a:t>3-я ступень — «Сила и мужество». 4-я ступень — «Физическое совершенство». 5-я ступень — «Бодрость и здоровье».</a:t>
            </a:r>
          </a:p>
          <a:p>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188640"/>
            <a:ext cx="8183880" cy="1051560"/>
          </a:xfrm>
        </p:spPr>
        <p:txBody>
          <a:bodyPr>
            <a:normAutofit/>
          </a:bodyPr>
          <a:lstStyle/>
          <a:p>
            <a:pPr algn="ctr"/>
            <a:r>
              <a:rPr lang="ru-RU" sz="2400" i="1" dirty="0" smtClean="0"/>
              <a:t>Каждая ступень комплекса состоит из двух разделов:</a:t>
            </a:r>
            <a:endParaRPr lang="ru-RU" sz="2400" i="1" dirty="0"/>
          </a:p>
        </p:txBody>
      </p:sp>
      <p:sp>
        <p:nvSpPr>
          <p:cNvPr id="3" name="Содержимое 2"/>
          <p:cNvSpPr>
            <a:spLocks noGrp="1"/>
          </p:cNvSpPr>
          <p:nvPr>
            <p:ph idx="1"/>
          </p:nvPr>
        </p:nvSpPr>
        <p:spPr>
          <a:xfrm>
            <a:off x="611560" y="1196752"/>
            <a:ext cx="8183880" cy="5196064"/>
          </a:xfrm>
        </p:spPr>
        <p:txBody>
          <a:bodyPr>
            <a:normAutofit fontScale="85000" lnSpcReduction="10000"/>
          </a:bodyPr>
          <a:lstStyle/>
          <a:p>
            <a:r>
              <a:rPr lang="ru-RU" dirty="0" smtClean="0"/>
              <a:t>а) раздел требований предусматривает изучение основных положений советской системы физического воспитания, овладение практическими навыками личной и общественной гигиены, правилами и приемами защиты от оружия массового поражения, выполнение утренней гимнастики;</a:t>
            </a:r>
          </a:p>
          <a:p>
            <a:r>
              <a:rPr lang="ru-RU" dirty="0" smtClean="0"/>
              <a:t>б) раздел норм включает упражнения, определяющие уровень развития физических качеств человека — сила, выносливость, быстрота, ловкость, а также упражнения, способствующие овладению прикладными двигательными навыками,— бег на скорость и выносливость, силовые упражнения, прыжки, лыжные гонки, плавание и другие.</a:t>
            </a:r>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315416"/>
            <a:ext cx="8183880" cy="1051560"/>
          </a:xfrm>
        </p:spPr>
        <p:txBody>
          <a:bodyPr>
            <a:normAutofit/>
          </a:bodyPr>
          <a:lstStyle/>
          <a:p>
            <a:pPr algn="ctr"/>
            <a:r>
              <a:rPr lang="ru-RU" sz="2400" i="1" dirty="0" smtClean="0"/>
              <a:t>Комплекс ГТО для </a:t>
            </a:r>
            <a:r>
              <a:rPr lang="en-US" sz="2400" i="1" dirty="0" smtClean="0"/>
              <a:t>I </a:t>
            </a:r>
            <a:r>
              <a:rPr lang="ru-RU" sz="2400" i="1" dirty="0" smtClean="0"/>
              <a:t>ступени</a:t>
            </a:r>
            <a:endParaRPr lang="ru-RU" sz="2400" i="1" dirty="0"/>
          </a:p>
        </p:txBody>
      </p:sp>
      <p:sp>
        <p:nvSpPr>
          <p:cNvPr id="3" name="Содержимое 2"/>
          <p:cNvSpPr>
            <a:spLocks noGrp="1"/>
          </p:cNvSpPr>
          <p:nvPr>
            <p:ph idx="1"/>
          </p:nvPr>
        </p:nvSpPr>
        <p:spPr>
          <a:xfrm>
            <a:off x="467544" y="764704"/>
            <a:ext cx="8183880" cy="5700120"/>
          </a:xfrm>
        </p:spPr>
        <p:txBody>
          <a:bodyPr>
            <a:normAutofit fontScale="62500" lnSpcReduction="20000"/>
          </a:bodyPr>
          <a:lstStyle/>
          <a:p>
            <a:r>
              <a:rPr lang="ru-RU" b="1" dirty="0" smtClean="0"/>
              <a:t>Комплекс ГТО 1-й ступени </a:t>
            </a:r>
            <a:r>
              <a:rPr lang="ru-RU" dirty="0" smtClean="0"/>
              <a:t>— </a:t>
            </a:r>
            <a:r>
              <a:rPr lang="ru-RU" b="1" i="1" dirty="0" smtClean="0"/>
              <a:t>«Смелые и ловкие» </a:t>
            </a:r>
            <a:r>
              <a:rPr lang="ru-RU" dirty="0" smtClean="0"/>
              <a:t>введен для школьников 10—13 лет. Главные задачи — формирование у детей сознательного отношения к занятиям физической культурой, развитие основных физических качеств и жизненно необходимых умений и навыков, выявление спортивных интересов. 1-я ступень подразделяется на две возрастные группы: мальчики и девочки 10—11 и 12—13 лет. Комплекс состоит из 7 норм обязательных, 6 норм по выбору и 4 требований:</a:t>
            </a:r>
          </a:p>
          <a:p>
            <a:r>
              <a:rPr lang="ru-RU" b="1" i="1" dirty="0" smtClean="0"/>
              <a:t>а) </a:t>
            </a:r>
            <a:r>
              <a:rPr lang="ru-RU" dirty="0" smtClean="0"/>
              <a:t>все сдающие на 1-ю ступень, независимо на серебряный или золотой значок, должны сдать зачеты по всем четырем требованиям;</a:t>
            </a:r>
          </a:p>
          <a:p>
            <a:r>
              <a:rPr lang="ru-RU" b="1" i="1" dirty="0" smtClean="0"/>
              <a:t>б) </a:t>
            </a:r>
            <a:r>
              <a:rPr lang="ru-RU" dirty="0" smtClean="0"/>
              <a:t>сдающие на серебряный значок должны выполнить 7 обязательных норм на уровне требований для серебряного значка;</a:t>
            </a:r>
          </a:p>
          <a:p>
            <a:r>
              <a:rPr lang="ru-RU" b="1" i="1" dirty="0" smtClean="0"/>
              <a:t>в) </a:t>
            </a:r>
            <a:r>
              <a:rPr lang="ru-RU" dirty="0" smtClean="0"/>
              <a:t>для сдачи норм на золотой значок необходимо выполнить 7 обязательных норм, не менее 5 норм на уровне требований, установленных для золотого значка, и, кроме того, мальчикам и девочкам 10—11 лет —2 и 12— 13 — 3 любые нормы по выбору.</a:t>
            </a:r>
          </a:p>
          <a:p>
            <a:r>
              <a:rPr lang="ru-RU" dirty="0" smtClean="0"/>
              <a:t>Упражнения по выбору для сдающих на золотой значок (в возрасте 10—11 лет необходимо сдать 2 любых вида, в возрасте 12—13 лет — 3 вида)</a:t>
            </a:r>
          </a:p>
          <a:p>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0"/>
            <a:ext cx="8183880" cy="1051560"/>
          </a:xfrm>
        </p:spPr>
        <p:txBody>
          <a:bodyPr>
            <a:normAutofit/>
          </a:bodyPr>
          <a:lstStyle/>
          <a:p>
            <a:pPr algn="ctr"/>
            <a:r>
              <a:rPr lang="ru-RU" sz="2400" i="1" dirty="0" smtClean="0"/>
              <a:t>Комплекс ГТО для </a:t>
            </a:r>
            <a:r>
              <a:rPr lang="en-US" sz="2400" i="1" dirty="0" smtClean="0"/>
              <a:t>II</a:t>
            </a:r>
            <a:r>
              <a:rPr lang="ru-RU" sz="2400" i="1" dirty="0" smtClean="0"/>
              <a:t> ступени</a:t>
            </a:r>
            <a:endParaRPr lang="ru-RU" sz="2400" i="1" dirty="0"/>
          </a:p>
        </p:txBody>
      </p:sp>
      <p:sp>
        <p:nvSpPr>
          <p:cNvPr id="3" name="Содержимое 2"/>
          <p:cNvSpPr>
            <a:spLocks noGrp="1"/>
          </p:cNvSpPr>
          <p:nvPr>
            <p:ph idx="1"/>
          </p:nvPr>
        </p:nvSpPr>
        <p:spPr>
          <a:xfrm>
            <a:off x="539552" y="1268760"/>
            <a:ext cx="8183880" cy="5184576"/>
          </a:xfrm>
        </p:spPr>
        <p:txBody>
          <a:bodyPr>
            <a:normAutofit fontScale="77500" lnSpcReduction="20000"/>
          </a:bodyPr>
          <a:lstStyle/>
          <a:p>
            <a:r>
              <a:rPr lang="ru-RU" b="1" dirty="0" smtClean="0"/>
              <a:t>Комплекс ГТО 2-й ступени</a:t>
            </a:r>
            <a:r>
              <a:rPr lang="ru-RU" dirty="0" smtClean="0"/>
              <a:t> — </a:t>
            </a:r>
            <a:r>
              <a:rPr lang="ru-RU" b="1" i="1" dirty="0" smtClean="0"/>
              <a:t>«Спортивная смена» </a:t>
            </a:r>
            <a:r>
              <a:rPr lang="ru-RU" dirty="0" smtClean="0"/>
              <a:t>предназначен для подростков 14—15 лет. Задача этой ступени — дальнейшее повышение физической подготовленности подростков и овладение прикладными двигательными навыками.</a:t>
            </a:r>
          </a:p>
          <a:p>
            <a:pPr>
              <a:buNone/>
            </a:pPr>
            <a:r>
              <a:rPr lang="ru-RU" dirty="0" smtClean="0"/>
              <a:t>	</a:t>
            </a:r>
            <a:r>
              <a:rPr lang="ru-RU" b="1" i="1" dirty="0" smtClean="0"/>
              <a:t>Комплекс </a:t>
            </a:r>
            <a:r>
              <a:rPr lang="ru-RU" b="1" i="1" dirty="0" smtClean="0"/>
              <a:t>состоит из 9 норм и 4 требований:</a:t>
            </a:r>
          </a:p>
          <a:p>
            <a:r>
              <a:rPr lang="ru-RU" b="1" i="1" dirty="0" smtClean="0"/>
              <a:t>а) </a:t>
            </a:r>
            <a:r>
              <a:rPr lang="ru-RU" dirty="0" smtClean="0"/>
              <a:t>все сдающие на 2-ю ступень ГТО, независимо на серебряный или золотой значок, должны сдать зачеты по всем четырем требованиям, и, кроме того,</a:t>
            </a:r>
          </a:p>
          <a:p>
            <a:r>
              <a:rPr lang="ru-RU" b="1" i="1" dirty="0" smtClean="0"/>
              <a:t>б) </a:t>
            </a:r>
            <a:r>
              <a:rPr lang="ru-RU" dirty="0" smtClean="0"/>
              <a:t>сдающие на серебряный значок должны выполнить 8 норм (9-я исключается) на уровне требований для серебряного значка;</a:t>
            </a:r>
          </a:p>
          <a:p>
            <a:r>
              <a:rPr lang="ru-RU" b="1" i="1" dirty="0" smtClean="0"/>
              <a:t>в) </a:t>
            </a:r>
            <a:r>
              <a:rPr lang="ru-RU" dirty="0" smtClean="0"/>
              <a:t>для сдачи норм на золотой значок необходимо из 8 норм (исключая 9-ю норму) выполнить не менее 6 на уровне требований, установленных для. золотого значка.</a:t>
            </a:r>
          </a:p>
          <a:p>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43408"/>
            <a:ext cx="8183880" cy="1051560"/>
          </a:xfrm>
        </p:spPr>
        <p:txBody>
          <a:bodyPr>
            <a:normAutofit/>
          </a:bodyPr>
          <a:lstStyle/>
          <a:p>
            <a:pPr algn="ctr"/>
            <a:r>
              <a:rPr lang="ru-RU" sz="2400" i="1" dirty="0" smtClean="0"/>
              <a:t>Комплекс ГТО для </a:t>
            </a:r>
            <a:r>
              <a:rPr lang="en-US" sz="2400" i="1" dirty="0" smtClean="0"/>
              <a:t>III</a:t>
            </a:r>
            <a:r>
              <a:rPr lang="ru-RU" sz="2400" i="1" dirty="0" smtClean="0"/>
              <a:t> ступени</a:t>
            </a:r>
            <a:endParaRPr lang="ru-RU" sz="2400" i="1" dirty="0"/>
          </a:p>
        </p:txBody>
      </p:sp>
      <p:sp>
        <p:nvSpPr>
          <p:cNvPr id="3" name="Содержимое 2"/>
          <p:cNvSpPr>
            <a:spLocks noGrp="1"/>
          </p:cNvSpPr>
          <p:nvPr>
            <p:ph idx="1"/>
          </p:nvPr>
        </p:nvSpPr>
        <p:spPr>
          <a:xfrm>
            <a:off x="395536" y="1052736"/>
            <a:ext cx="8183880" cy="5628112"/>
          </a:xfrm>
        </p:spPr>
        <p:txBody>
          <a:bodyPr>
            <a:normAutofit fontScale="70000" lnSpcReduction="20000"/>
          </a:bodyPr>
          <a:lstStyle/>
          <a:p>
            <a:r>
              <a:rPr lang="ru-RU" i="1" dirty="0" smtClean="0"/>
              <a:t>Комплекс ГТО 3-й ступени</a:t>
            </a:r>
            <a:r>
              <a:rPr lang="ru-RU" dirty="0" smtClean="0"/>
              <a:t> — «Сила и мужество» является нормативами для юношей и девушек 16— 18 лет. Задача этой ступени — совершенствование физической подготовленности молодежи, необходимой для последующей трудовой деятельности и готовности к службе в Вооруженных Силах СССР.</a:t>
            </a:r>
          </a:p>
          <a:p>
            <a:r>
              <a:rPr lang="ru-RU" dirty="0" smtClean="0"/>
              <a:t>Комплекс состоит из 10 норм и 4 требований:</a:t>
            </a:r>
          </a:p>
          <a:p>
            <a:r>
              <a:rPr lang="ru-RU" dirty="0" smtClean="0"/>
              <a:t>а) все сдающие на 3-ю ступень ГТО, независимо на серебряный или золотой значок, должны сдать зачеты по всем четырем требованиям, и, кроме того,</a:t>
            </a:r>
          </a:p>
          <a:p>
            <a:r>
              <a:rPr lang="ru-RU" dirty="0" smtClean="0"/>
              <a:t>б) сдающие на серебряный значок должны выполнить 9 норм (10-я норма исключается), на уровне требований для серебряного значка;</a:t>
            </a:r>
          </a:p>
          <a:p>
            <a:r>
              <a:rPr lang="ru-RU" dirty="0" smtClean="0"/>
              <a:t>в) для сдачи норм на золотой значок необходимо из 9 норм (исключая 10-ю норму) выполнить не менее 7 норм на уровне требований, установленных для золотого значка, 2 нормы на уровне требований, установленных для серебряного значка, и выполнить требования 10-й нормы (иметь III разряд по прикладному виду спорта или II разряд по любому виду спорта).</a:t>
            </a:r>
          </a:p>
          <a:p>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0"/>
            <a:ext cx="8183880" cy="1051560"/>
          </a:xfrm>
        </p:spPr>
        <p:txBody>
          <a:bodyPr>
            <a:normAutofit/>
          </a:bodyPr>
          <a:lstStyle/>
          <a:p>
            <a:pPr algn="ctr"/>
            <a:r>
              <a:rPr lang="ru-RU" sz="2400" i="1" dirty="0" smtClean="0"/>
              <a:t>Комплекс ГТО для</a:t>
            </a:r>
            <a:r>
              <a:rPr lang="en-US" sz="2400" i="1" dirty="0" smtClean="0"/>
              <a:t> IV</a:t>
            </a:r>
            <a:r>
              <a:rPr lang="ru-RU" sz="2400" i="1" dirty="0" smtClean="0"/>
              <a:t> ступени </a:t>
            </a:r>
            <a:endParaRPr lang="ru-RU" sz="2400" i="1" dirty="0"/>
          </a:p>
        </p:txBody>
      </p:sp>
      <p:sp>
        <p:nvSpPr>
          <p:cNvPr id="3" name="Содержимое 2"/>
          <p:cNvSpPr>
            <a:spLocks noGrp="1"/>
          </p:cNvSpPr>
          <p:nvPr>
            <p:ph idx="1"/>
          </p:nvPr>
        </p:nvSpPr>
        <p:spPr>
          <a:xfrm>
            <a:off x="611560" y="1124744"/>
            <a:ext cx="8183880" cy="5268072"/>
          </a:xfrm>
        </p:spPr>
        <p:txBody>
          <a:bodyPr>
            <a:normAutofit fontScale="55000" lnSpcReduction="20000"/>
          </a:bodyPr>
          <a:lstStyle/>
          <a:p>
            <a:r>
              <a:rPr lang="ru-RU" b="1" i="1" dirty="0" smtClean="0"/>
              <a:t>Комплекс ГТО 4-й ступени </a:t>
            </a:r>
            <a:r>
              <a:rPr lang="ru-RU" dirty="0" smtClean="0"/>
              <a:t>— </a:t>
            </a:r>
            <a:r>
              <a:rPr lang="ru-RU" b="1" i="1" dirty="0" smtClean="0"/>
              <a:t>«Физическое совершенство» </a:t>
            </a:r>
            <a:r>
              <a:rPr lang="ru-RU" dirty="0" smtClean="0"/>
              <a:t>предназначен для мужчин 19 — 39 лет и женщин 19 — 34 лет. Задачи ступени — достижение высокого уровня физического развития и физической подготовленности населения для высокопроизводительного труда и выполнения священного долга по защите Родины. 4-я ступень подразделяется на две возрастные группы: мужчины 19—28 и 29—39 лет, женщины 19—28 и 29—34 лет.</a:t>
            </a:r>
          </a:p>
          <a:p>
            <a:pPr>
              <a:buNone/>
            </a:pPr>
            <a:r>
              <a:rPr lang="ru-RU" dirty="0" smtClean="0"/>
              <a:t>	</a:t>
            </a:r>
            <a:r>
              <a:rPr lang="ru-RU" b="1" i="1" dirty="0" smtClean="0"/>
              <a:t>Комплекс </a:t>
            </a:r>
            <a:r>
              <a:rPr lang="ru-RU" b="1" i="1" dirty="0" smtClean="0"/>
              <a:t>состоит из 10 норм и 4 требований:</a:t>
            </a:r>
          </a:p>
          <a:p>
            <a:r>
              <a:rPr lang="ru-RU" b="1" i="1" dirty="0" smtClean="0"/>
              <a:t>а) </a:t>
            </a:r>
            <a:r>
              <a:rPr lang="ru-RU" dirty="0" smtClean="0"/>
              <a:t>все сдающие на 4-ю ступень, независимо на серебряный или золотой значок, должны сдать зачеты по всем четырем требованиям, и, кроме того,</a:t>
            </a:r>
          </a:p>
          <a:p>
            <a:r>
              <a:rPr lang="ru-RU" b="1" i="1" dirty="0" smtClean="0"/>
              <a:t>б) </a:t>
            </a:r>
            <a:r>
              <a:rPr lang="ru-RU" dirty="0" smtClean="0"/>
              <a:t>сдающие требования </a:t>
            </a:r>
            <a:r>
              <a:rPr lang="ru-RU" dirty="0" err="1" smtClean="0"/>
              <a:t>иа</a:t>
            </a:r>
            <a:r>
              <a:rPr lang="ru-RU" dirty="0" smtClean="0"/>
              <a:t> серебряный значок должны выполнить 9 норм (10-я норма исключается), на уровне требований, предусмотренных для серебряного значка;</a:t>
            </a:r>
          </a:p>
          <a:p>
            <a:pPr>
              <a:buNone/>
            </a:pPr>
            <a:r>
              <a:rPr lang="ru-RU" b="1" i="1" dirty="0" smtClean="0"/>
              <a:t>	Девочки:</a:t>
            </a:r>
            <a:endParaRPr lang="ru-RU" b="1" i="1" dirty="0" smtClean="0"/>
          </a:p>
          <a:p>
            <a:r>
              <a:rPr lang="ru-RU" b="1" i="1" dirty="0" smtClean="0"/>
              <a:t>в) </a:t>
            </a:r>
            <a:r>
              <a:rPr lang="ru-RU" dirty="0" smtClean="0"/>
              <a:t>сдающим нормы на золотой значок необходимо выполнить из 9 норм не менее 7 на уровне требований, установленных для золотого значка, 2 нормы на уровне требований, установленных для серебряного значка, а мужчинам и женщинам 18—19 лет, кроме того, выполнить 10-ю норму (иметь II разряд по любому виду спорта);</a:t>
            </a:r>
          </a:p>
          <a:p>
            <a:r>
              <a:rPr lang="ru-RU" b="1" i="1" dirty="0" smtClean="0"/>
              <a:t>г) </a:t>
            </a:r>
            <a:r>
              <a:rPr lang="ru-RU" dirty="0" smtClean="0"/>
              <a:t>на золотой значок с отличием мужчинам и женщинам 19 — 28 лет необходимо выполнить все требования и нормы на золотой значок и иметь I разряд или два вторых разряда.</a:t>
            </a:r>
          </a:p>
          <a:p>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04664"/>
            <a:ext cx="8183880" cy="1051560"/>
          </a:xfrm>
        </p:spPr>
        <p:txBody>
          <a:bodyPr>
            <a:normAutofit/>
          </a:bodyPr>
          <a:lstStyle/>
          <a:p>
            <a:pPr algn="ctr"/>
            <a:r>
              <a:rPr lang="ru-RU" b="1" i="1" dirty="0" smtClean="0"/>
              <a:t>Значки ГТО</a:t>
            </a:r>
            <a:endParaRPr lang="ru-RU" b="1" i="1" dirty="0"/>
          </a:p>
        </p:txBody>
      </p:sp>
      <p:pic>
        <p:nvPicPr>
          <p:cNvPr id="6" name="Содержимое 5" descr="значки 2.jpg"/>
          <p:cNvPicPr>
            <a:picLocks noGrp="1" noChangeAspect="1"/>
          </p:cNvPicPr>
          <p:nvPr>
            <p:ph idx="1"/>
          </p:nvPr>
        </p:nvPicPr>
        <p:blipFill>
          <a:blip r:embed="rId2" cstate="print"/>
          <a:stretch>
            <a:fillRect/>
          </a:stretch>
        </p:blipFill>
        <p:spPr>
          <a:xfrm>
            <a:off x="1259632" y="1628800"/>
            <a:ext cx="6696075" cy="4029075"/>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60648"/>
            <a:ext cx="8183880" cy="1051560"/>
          </a:xfrm>
        </p:spPr>
        <p:txBody>
          <a:bodyPr/>
          <a:lstStyle/>
          <a:p>
            <a:pPr algn="ctr"/>
            <a:r>
              <a:rPr lang="ru-RU" dirty="0" smtClean="0"/>
              <a:t>Значки ГТО</a:t>
            </a:r>
            <a:endParaRPr lang="ru-RU" dirty="0"/>
          </a:p>
        </p:txBody>
      </p:sp>
      <p:pic>
        <p:nvPicPr>
          <p:cNvPr id="4" name="Содержимое 3" descr="значки гто 3.jpg"/>
          <p:cNvPicPr>
            <a:picLocks noGrp="1" noChangeAspect="1"/>
          </p:cNvPicPr>
          <p:nvPr>
            <p:ph idx="1"/>
          </p:nvPr>
        </p:nvPicPr>
        <p:blipFill>
          <a:blip r:embed="rId2" cstate="print"/>
          <a:stretch>
            <a:fillRect/>
          </a:stretch>
        </p:blipFill>
        <p:spPr>
          <a:xfrm>
            <a:off x="1768210" y="1557338"/>
            <a:ext cx="5583767" cy="4187825"/>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548680"/>
            <a:ext cx="8183880" cy="548680"/>
          </a:xfrm>
        </p:spPr>
        <p:txBody>
          <a:bodyPr>
            <a:normAutofit fontScale="90000"/>
          </a:bodyPr>
          <a:lstStyle/>
          <a:p>
            <a:pPr algn="ctr"/>
            <a:r>
              <a:rPr lang="ru-RU" i="1" dirty="0" smtClean="0"/>
              <a:t>Значки ГТО</a:t>
            </a:r>
            <a:endParaRPr lang="ru-RU" i="1" dirty="0"/>
          </a:p>
        </p:txBody>
      </p:sp>
      <p:pic>
        <p:nvPicPr>
          <p:cNvPr id="4" name="Содержимое 3" descr="2.gif"/>
          <p:cNvPicPr>
            <a:picLocks noGrp="1" noChangeAspect="1"/>
          </p:cNvPicPr>
          <p:nvPr>
            <p:ph idx="1"/>
          </p:nvPr>
        </p:nvPicPr>
        <p:blipFill>
          <a:blip r:embed="rId2" cstate="print"/>
          <a:stretch>
            <a:fillRect/>
          </a:stretch>
        </p:blipFill>
        <p:spPr>
          <a:xfrm>
            <a:off x="1907704" y="908720"/>
            <a:ext cx="4752528" cy="5360922"/>
          </a:xfr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52</TotalTime>
  <Words>997</Words>
  <Application>Microsoft Office PowerPoint</Application>
  <PresentationFormat>Экран (4:3)</PresentationFormat>
  <Paragraphs>48</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Аспект</vt:lpstr>
      <vt:lpstr>ГТО Готов к труду и обороне</vt:lpstr>
      <vt:lpstr>Готов к труду и обороне(ГТО)</vt:lpstr>
      <vt:lpstr>История ГТО в СССР</vt:lpstr>
      <vt:lpstr>Нормативы в СССР</vt:lpstr>
      <vt:lpstr>Цели и задачи ГТО</vt:lpstr>
      <vt:lpstr>Новый комплекс ГТО</vt:lpstr>
      <vt:lpstr>Каждая ступень комплекса состоит из двух разделов:</vt:lpstr>
      <vt:lpstr>Комплекс ГТО для I ступени</vt:lpstr>
      <vt:lpstr>Комплекс ГТО для II ступени</vt:lpstr>
      <vt:lpstr>Комплекс ГТО для III ступени</vt:lpstr>
      <vt:lpstr>Комплекс ГТО для IV ступени </vt:lpstr>
      <vt:lpstr>Значки ГТО</vt:lpstr>
      <vt:lpstr>Значки ГТО</vt:lpstr>
      <vt:lpstr>Значки ГТО</vt:lpstr>
    </vt:vector>
  </TitlesOfParts>
  <Company>НСК</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ГТО Готов к труду и обороне</dc:title>
  <dc:creator>303-10</dc:creator>
  <cp:lastModifiedBy>303-10</cp:lastModifiedBy>
  <cp:revision>6</cp:revision>
  <dcterms:created xsi:type="dcterms:W3CDTF">2015-05-22T08:07:01Z</dcterms:created>
  <dcterms:modified xsi:type="dcterms:W3CDTF">2015-05-22T08:59:12Z</dcterms:modified>
</cp:coreProperties>
</file>