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4" r:id="rId1"/>
  </p:sldMasterIdLst>
  <p:notesMasterIdLst>
    <p:notesMasterId r:id="rId20"/>
  </p:notesMasterIdLst>
  <p:sldIdLst>
    <p:sldId id="256" r:id="rId2"/>
    <p:sldId id="272" r:id="rId3"/>
    <p:sldId id="274" r:id="rId4"/>
    <p:sldId id="273" r:id="rId5"/>
    <p:sldId id="258" r:id="rId6"/>
    <p:sldId id="269" r:id="rId7"/>
    <p:sldId id="257" r:id="rId8"/>
    <p:sldId id="267" r:id="rId9"/>
    <p:sldId id="277" r:id="rId10"/>
    <p:sldId id="270" r:id="rId11"/>
    <p:sldId id="271" r:id="rId12"/>
    <p:sldId id="276" r:id="rId13"/>
    <p:sldId id="264" r:id="rId14"/>
    <p:sldId id="259" r:id="rId15"/>
    <p:sldId id="279" r:id="rId16"/>
    <p:sldId id="261" r:id="rId17"/>
    <p:sldId id="262" r:id="rId18"/>
    <p:sldId id="263" r:id="rId19"/>
  </p:sldIdLst>
  <p:sldSz cx="12192000" cy="6858000"/>
  <p:notesSz cx="6858000" cy="9144000"/>
  <p:custDataLst>
    <p:tags r:id="rId2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57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6C8568-EACA-4247-98B2-B379932D9E1D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6CA769-187E-405B-B28D-282B670F193F}">
      <dgm:prSet phldrT="[Текст]"/>
      <dgm:spPr/>
      <dgm:t>
        <a:bodyPr/>
        <a:lstStyle/>
        <a:p>
          <a:pPr algn="l"/>
          <a:r>
            <a:rPr lang="ru-RU" dirty="0"/>
            <a:t>Анализ и проектирование:</a:t>
          </a:r>
        </a:p>
        <a:p>
          <a:pPr algn="ctr"/>
          <a:r>
            <a:rPr lang="ru-RU" dirty="0"/>
            <a:t>Проблема практики, не имеющая решения</a:t>
          </a:r>
        </a:p>
        <a:p>
          <a:pPr algn="ctr"/>
          <a:r>
            <a:rPr lang="ru-RU" dirty="0"/>
            <a:t>Тема и цель проекта</a:t>
          </a:r>
        </a:p>
        <a:p>
          <a:pPr algn="ctr"/>
          <a:r>
            <a:rPr lang="ru-RU" dirty="0"/>
            <a:t>Программа проекта</a:t>
          </a:r>
        </a:p>
      </dgm:t>
    </dgm:pt>
    <dgm:pt modelId="{59DE6497-F38D-4174-A4AC-E23ADF4B171D}" type="parTrans" cxnId="{08FB44D1-D337-44AD-AF21-02E06D421EF1}">
      <dgm:prSet/>
      <dgm:spPr/>
      <dgm:t>
        <a:bodyPr/>
        <a:lstStyle/>
        <a:p>
          <a:endParaRPr lang="ru-RU"/>
        </a:p>
      </dgm:t>
    </dgm:pt>
    <dgm:pt modelId="{882D43BA-CD07-435D-999D-9D403CB92171}" type="sibTrans" cxnId="{08FB44D1-D337-44AD-AF21-02E06D421EF1}">
      <dgm:prSet/>
      <dgm:spPr/>
      <dgm:t>
        <a:bodyPr/>
        <a:lstStyle/>
        <a:p>
          <a:endParaRPr lang="ru-RU"/>
        </a:p>
      </dgm:t>
    </dgm:pt>
    <dgm:pt modelId="{F4FFD688-6278-4EFD-8719-24F271511BF4}">
      <dgm:prSet phldrT="[Текст]"/>
      <dgm:spPr>
        <a:solidFill>
          <a:srgbClr val="3333CC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Реализация  цели (программы инновационного проекта)</a:t>
          </a:r>
        </a:p>
      </dgm:t>
    </dgm:pt>
    <dgm:pt modelId="{6F78BFD8-0BEA-4A43-9AA1-4D973C47D82C}" type="parTrans" cxnId="{257B178F-0AEE-441B-AA69-E377C6A35F1E}">
      <dgm:prSet/>
      <dgm:spPr/>
      <dgm:t>
        <a:bodyPr/>
        <a:lstStyle/>
        <a:p>
          <a:endParaRPr lang="ru-RU"/>
        </a:p>
      </dgm:t>
    </dgm:pt>
    <dgm:pt modelId="{74EEB153-C82D-47EE-8711-1952F693AC68}" type="sibTrans" cxnId="{257B178F-0AEE-441B-AA69-E377C6A35F1E}">
      <dgm:prSet/>
      <dgm:spPr/>
      <dgm:t>
        <a:bodyPr/>
        <a:lstStyle/>
        <a:p>
          <a:endParaRPr lang="ru-RU"/>
        </a:p>
      </dgm:t>
    </dgm:pt>
    <dgm:pt modelId="{59BD2325-EB53-4B3E-862F-6D811A151C72}">
      <dgm:prSet phldrT="[Текст]"/>
      <dgm:spPr>
        <a:solidFill>
          <a:srgbClr val="3333CC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Реализация основного содержания  программы</a:t>
          </a:r>
        </a:p>
      </dgm:t>
    </dgm:pt>
    <dgm:pt modelId="{A3C8AEB8-903E-424D-A313-782A3964D875}" type="parTrans" cxnId="{D457DF2C-3309-4EBB-9AEA-9D772BB68ABE}">
      <dgm:prSet/>
      <dgm:spPr/>
      <dgm:t>
        <a:bodyPr/>
        <a:lstStyle/>
        <a:p>
          <a:endParaRPr lang="ru-RU"/>
        </a:p>
      </dgm:t>
    </dgm:pt>
    <dgm:pt modelId="{8DAE832F-81F4-494D-B0ED-3CB48123D842}" type="sibTrans" cxnId="{D457DF2C-3309-4EBB-9AEA-9D772BB68ABE}">
      <dgm:prSet/>
      <dgm:spPr/>
      <dgm:t>
        <a:bodyPr/>
        <a:lstStyle/>
        <a:p>
          <a:endParaRPr lang="ru-RU"/>
        </a:p>
      </dgm:t>
    </dgm:pt>
    <dgm:pt modelId="{9A1E775F-07FF-4BEA-9696-B9EE40D824C9}">
      <dgm:prSet phldrT="[Текст]"/>
      <dgm:spPr>
        <a:solidFill>
          <a:srgbClr val="0000FF"/>
        </a:solidFill>
      </dgm:spPr>
      <dgm:t>
        <a:bodyPr/>
        <a:lstStyle/>
        <a:p>
          <a:pPr algn="l"/>
          <a:r>
            <a:rPr lang="ru-RU" dirty="0"/>
            <a:t>Анализ полученных результатов  </a:t>
          </a:r>
        </a:p>
        <a:p>
          <a:pPr algn="l"/>
          <a:r>
            <a:rPr lang="ru-RU" dirty="0"/>
            <a:t>Разработка научных и  методических продуктов</a:t>
          </a:r>
        </a:p>
        <a:p>
          <a:pPr algn="l"/>
          <a:r>
            <a:rPr lang="ru-RU" dirty="0"/>
            <a:t>Трансляция инновации</a:t>
          </a:r>
        </a:p>
      </dgm:t>
    </dgm:pt>
    <dgm:pt modelId="{1CC7547C-5266-43A8-BEA9-87417906C08D}" type="parTrans" cxnId="{11E73986-EC00-410A-B582-0C49B9720706}">
      <dgm:prSet/>
      <dgm:spPr/>
      <dgm:t>
        <a:bodyPr/>
        <a:lstStyle/>
        <a:p>
          <a:endParaRPr lang="ru-RU"/>
        </a:p>
      </dgm:t>
    </dgm:pt>
    <dgm:pt modelId="{D6C8765F-8E44-4A20-8E6A-B57AF3E690F6}" type="sibTrans" cxnId="{11E73986-EC00-410A-B582-0C49B9720706}">
      <dgm:prSet/>
      <dgm:spPr/>
      <dgm:t>
        <a:bodyPr/>
        <a:lstStyle/>
        <a:p>
          <a:endParaRPr lang="ru-RU"/>
        </a:p>
      </dgm:t>
    </dgm:pt>
    <dgm:pt modelId="{11F4970E-176C-453C-884B-CB2171F9E894}">
      <dgm:prSet phldrT="[Текст]"/>
      <dgm:spPr>
        <a:solidFill>
          <a:srgbClr val="3333CC"/>
        </a:solidFill>
      </dgm:spPr>
      <dgm:t>
        <a:bodyPr/>
        <a:lstStyle/>
        <a:p>
          <a:endParaRPr lang="ru-RU" dirty="0">
            <a:solidFill>
              <a:srgbClr val="3333CC"/>
            </a:solidFill>
          </a:endParaRPr>
        </a:p>
      </dgm:t>
    </dgm:pt>
    <dgm:pt modelId="{51C0498E-4102-4F01-8A39-021A43559E34}" type="parTrans" cxnId="{89EB9944-C345-4A79-B0A7-D17D3FD57DF8}">
      <dgm:prSet/>
      <dgm:spPr/>
      <dgm:t>
        <a:bodyPr/>
        <a:lstStyle/>
        <a:p>
          <a:endParaRPr lang="ru-RU"/>
        </a:p>
      </dgm:t>
    </dgm:pt>
    <dgm:pt modelId="{9CFEF45F-E72A-4D58-8008-BE4C387A74EC}" type="sibTrans" cxnId="{89EB9944-C345-4A79-B0A7-D17D3FD57DF8}">
      <dgm:prSet/>
      <dgm:spPr/>
      <dgm:t>
        <a:bodyPr/>
        <a:lstStyle/>
        <a:p>
          <a:endParaRPr lang="ru-RU"/>
        </a:p>
      </dgm:t>
    </dgm:pt>
    <dgm:pt modelId="{24B2C8BD-F836-453F-8D69-7A4C5E4FE4A7}">
      <dgm:prSet phldrT="[Текст]"/>
      <dgm:spPr>
        <a:solidFill>
          <a:srgbClr val="3333CC"/>
        </a:solidFill>
      </dgm:spPr>
      <dgm:t>
        <a:bodyPr/>
        <a:lstStyle/>
        <a:p>
          <a:endParaRPr lang="ru-RU" dirty="0">
            <a:solidFill>
              <a:schemeClr val="bg1"/>
            </a:solidFill>
          </a:endParaRPr>
        </a:p>
      </dgm:t>
    </dgm:pt>
    <dgm:pt modelId="{D5C3FBCE-6BB3-4A33-910A-B4FAD27F7FA1}" type="parTrans" cxnId="{3B596F57-48B3-4F69-8DF2-46AD88B3EFC4}">
      <dgm:prSet/>
      <dgm:spPr/>
      <dgm:t>
        <a:bodyPr/>
        <a:lstStyle/>
        <a:p>
          <a:endParaRPr lang="ru-RU"/>
        </a:p>
      </dgm:t>
    </dgm:pt>
    <dgm:pt modelId="{85388C5E-481D-4477-B750-41746E32B75E}" type="sibTrans" cxnId="{3B596F57-48B3-4F69-8DF2-46AD88B3EFC4}">
      <dgm:prSet/>
      <dgm:spPr/>
      <dgm:t>
        <a:bodyPr/>
        <a:lstStyle/>
        <a:p>
          <a:endParaRPr lang="ru-RU"/>
        </a:p>
      </dgm:t>
    </dgm:pt>
    <dgm:pt modelId="{BC548557-E740-403B-A907-89F7A1A82648}">
      <dgm:prSet phldrT="[Текст]"/>
      <dgm:spPr>
        <a:solidFill>
          <a:srgbClr val="3333CC"/>
        </a:solidFill>
      </dgm:spPr>
      <dgm:t>
        <a:bodyPr/>
        <a:lstStyle/>
        <a:p>
          <a:r>
            <a:rPr lang="ru-RU" dirty="0">
              <a:solidFill>
                <a:schemeClr val="bg1"/>
              </a:solidFill>
            </a:rPr>
            <a:t>Анализ промежуточных результатов</a:t>
          </a:r>
        </a:p>
      </dgm:t>
    </dgm:pt>
    <dgm:pt modelId="{5E196E60-CD83-46B6-9D02-894A6BA4F60E}" type="parTrans" cxnId="{277D7B42-0883-43F8-8587-44443AF2A014}">
      <dgm:prSet/>
      <dgm:spPr/>
      <dgm:t>
        <a:bodyPr/>
        <a:lstStyle/>
        <a:p>
          <a:endParaRPr lang="ru-RU"/>
        </a:p>
      </dgm:t>
    </dgm:pt>
    <dgm:pt modelId="{23C91344-B4AC-4E1B-9289-07154366875A}" type="sibTrans" cxnId="{277D7B42-0883-43F8-8587-44443AF2A014}">
      <dgm:prSet/>
      <dgm:spPr/>
      <dgm:t>
        <a:bodyPr/>
        <a:lstStyle/>
        <a:p>
          <a:endParaRPr lang="ru-RU"/>
        </a:p>
      </dgm:t>
    </dgm:pt>
    <dgm:pt modelId="{BEE60C3F-45E7-4817-8801-9542293CAA92}" type="pres">
      <dgm:prSet presAssocID="{F96C8568-EACA-4247-98B2-B379932D9E1D}" presName="Name0" presStyleCnt="0">
        <dgm:presLayoutVars>
          <dgm:dir/>
          <dgm:resizeHandles val="exact"/>
        </dgm:presLayoutVars>
      </dgm:prSet>
      <dgm:spPr/>
    </dgm:pt>
    <dgm:pt modelId="{28DB8F03-4DFA-4877-9436-613C6975BB06}" type="pres">
      <dgm:prSet presAssocID="{2A6CA769-187E-405B-B28D-282B670F193F}" presName="node" presStyleLbl="node1" presStyleIdx="0" presStyleCnt="3" custLinFactNeighborX="-513" custLinFactNeighborY="932">
        <dgm:presLayoutVars>
          <dgm:bulletEnabled val="1"/>
        </dgm:presLayoutVars>
      </dgm:prSet>
      <dgm:spPr/>
    </dgm:pt>
    <dgm:pt modelId="{AD23F565-09FE-464C-93CB-16E4F27FD8ED}" type="pres">
      <dgm:prSet presAssocID="{882D43BA-CD07-435D-999D-9D403CB92171}" presName="sibTrans" presStyleCnt="0"/>
      <dgm:spPr/>
    </dgm:pt>
    <dgm:pt modelId="{31121F0D-AB8F-4A91-B022-455DA4467972}" type="pres">
      <dgm:prSet presAssocID="{F4FFD688-6278-4EFD-8719-24F271511BF4}" presName="node" presStyleLbl="node1" presStyleIdx="1" presStyleCnt="3">
        <dgm:presLayoutVars>
          <dgm:bulletEnabled val="1"/>
        </dgm:presLayoutVars>
      </dgm:prSet>
      <dgm:spPr/>
    </dgm:pt>
    <dgm:pt modelId="{D58BA5F7-94C8-4CA1-B7D1-9BDB2AD23E6A}" type="pres">
      <dgm:prSet presAssocID="{74EEB153-C82D-47EE-8711-1952F693AC68}" presName="sibTrans" presStyleCnt="0"/>
      <dgm:spPr/>
    </dgm:pt>
    <dgm:pt modelId="{39E93070-7244-4D02-B5C3-052B7491E6B3}" type="pres">
      <dgm:prSet presAssocID="{9A1E775F-07FF-4BEA-9696-B9EE40D824C9}" presName="node" presStyleLbl="node1" presStyleIdx="2" presStyleCnt="3">
        <dgm:presLayoutVars>
          <dgm:bulletEnabled val="1"/>
        </dgm:presLayoutVars>
      </dgm:prSet>
      <dgm:spPr/>
    </dgm:pt>
  </dgm:ptLst>
  <dgm:cxnLst>
    <dgm:cxn modelId="{DABF0023-D7A6-4BBB-8A51-5E0A3EB680CD}" type="presOf" srcId="{24B2C8BD-F836-453F-8D69-7A4C5E4FE4A7}" destId="{31121F0D-AB8F-4A91-B022-455DA4467972}" srcOrd="0" destOrd="3" presId="urn:microsoft.com/office/officeart/2005/8/layout/hList6"/>
    <dgm:cxn modelId="{D457DF2C-3309-4EBB-9AEA-9D772BB68ABE}" srcId="{F4FFD688-6278-4EFD-8719-24F271511BF4}" destId="{59BD2325-EB53-4B3E-862F-6D811A151C72}" srcOrd="0" destOrd="0" parTransId="{A3C8AEB8-903E-424D-A313-782A3964D875}" sibTransId="{8DAE832F-81F4-494D-B0ED-3CB48123D842}"/>
    <dgm:cxn modelId="{277D7B42-0883-43F8-8587-44443AF2A014}" srcId="{F4FFD688-6278-4EFD-8719-24F271511BF4}" destId="{BC548557-E740-403B-A907-89F7A1A82648}" srcOrd="1" destOrd="0" parTransId="{5E196E60-CD83-46B6-9D02-894A6BA4F60E}" sibTransId="{23C91344-B4AC-4E1B-9289-07154366875A}"/>
    <dgm:cxn modelId="{89EB9944-C345-4A79-B0A7-D17D3FD57DF8}" srcId="{F4FFD688-6278-4EFD-8719-24F271511BF4}" destId="{11F4970E-176C-453C-884B-CB2171F9E894}" srcOrd="3" destOrd="0" parTransId="{51C0498E-4102-4F01-8A39-021A43559E34}" sibTransId="{9CFEF45F-E72A-4D58-8008-BE4C387A74EC}"/>
    <dgm:cxn modelId="{3B596F57-48B3-4F69-8DF2-46AD88B3EFC4}" srcId="{F4FFD688-6278-4EFD-8719-24F271511BF4}" destId="{24B2C8BD-F836-453F-8D69-7A4C5E4FE4A7}" srcOrd="2" destOrd="0" parTransId="{D5C3FBCE-6BB3-4A33-910A-B4FAD27F7FA1}" sibTransId="{85388C5E-481D-4477-B750-41746E32B75E}"/>
    <dgm:cxn modelId="{11E73986-EC00-410A-B582-0C49B9720706}" srcId="{F96C8568-EACA-4247-98B2-B379932D9E1D}" destId="{9A1E775F-07FF-4BEA-9696-B9EE40D824C9}" srcOrd="2" destOrd="0" parTransId="{1CC7547C-5266-43A8-BEA9-87417906C08D}" sibTransId="{D6C8765F-8E44-4A20-8E6A-B57AF3E690F6}"/>
    <dgm:cxn modelId="{0A19328C-B12E-4D80-94CE-EA8FE252866B}" type="presOf" srcId="{11F4970E-176C-453C-884B-CB2171F9E894}" destId="{31121F0D-AB8F-4A91-B022-455DA4467972}" srcOrd="0" destOrd="4" presId="urn:microsoft.com/office/officeart/2005/8/layout/hList6"/>
    <dgm:cxn modelId="{257B178F-0AEE-441B-AA69-E377C6A35F1E}" srcId="{F96C8568-EACA-4247-98B2-B379932D9E1D}" destId="{F4FFD688-6278-4EFD-8719-24F271511BF4}" srcOrd="1" destOrd="0" parTransId="{6F78BFD8-0BEA-4A43-9AA1-4D973C47D82C}" sibTransId="{74EEB153-C82D-47EE-8711-1952F693AC68}"/>
    <dgm:cxn modelId="{B9CED592-E1D8-4C1F-88A3-9801502468CC}" type="presOf" srcId="{9A1E775F-07FF-4BEA-9696-B9EE40D824C9}" destId="{39E93070-7244-4D02-B5C3-052B7491E6B3}" srcOrd="0" destOrd="0" presId="urn:microsoft.com/office/officeart/2005/8/layout/hList6"/>
    <dgm:cxn modelId="{8D3CCEC4-3F67-4002-B9A5-A3A2894BD759}" type="presOf" srcId="{59BD2325-EB53-4B3E-862F-6D811A151C72}" destId="{31121F0D-AB8F-4A91-B022-455DA4467972}" srcOrd="0" destOrd="1" presId="urn:microsoft.com/office/officeart/2005/8/layout/hList6"/>
    <dgm:cxn modelId="{135B0FC7-478E-4BF8-B24D-DF7952EBB1DB}" type="presOf" srcId="{F96C8568-EACA-4247-98B2-B379932D9E1D}" destId="{BEE60C3F-45E7-4817-8801-9542293CAA92}" srcOrd="0" destOrd="0" presId="urn:microsoft.com/office/officeart/2005/8/layout/hList6"/>
    <dgm:cxn modelId="{08FB44D1-D337-44AD-AF21-02E06D421EF1}" srcId="{F96C8568-EACA-4247-98B2-B379932D9E1D}" destId="{2A6CA769-187E-405B-B28D-282B670F193F}" srcOrd="0" destOrd="0" parTransId="{59DE6497-F38D-4174-A4AC-E23ADF4B171D}" sibTransId="{882D43BA-CD07-435D-999D-9D403CB92171}"/>
    <dgm:cxn modelId="{3B92D0D5-732D-4067-A99C-FD1D5C841DED}" type="presOf" srcId="{BC548557-E740-403B-A907-89F7A1A82648}" destId="{31121F0D-AB8F-4A91-B022-455DA4467972}" srcOrd="0" destOrd="2" presId="urn:microsoft.com/office/officeart/2005/8/layout/hList6"/>
    <dgm:cxn modelId="{FAF994E2-BF15-4349-81B9-C8D31F74C336}" type="presOf" srcId="{F4FFD688-6278-4EFD-8719-24F271511BF4}" destId="{31121F0D-AB8F-4A91-B022-455DA4467972}" srcOrd="0" destOrd="0" presId="urn:microsoft.com/office/officeart/2005/8/layout/hList6"/>
    <dgm:cxn modelId="{860E64EA-1FEE-4155-97FE-1C1C5DBF05E9}" type="presOf" srcId="{2A6CA769-187E-405B-B28D-282B670F193F}" destId="{28DB8F03-4DFA-4877-9436-613C6975BB06}" srcOrd="0" destOrd="0" presId="urn:microsoft.com/office/officeart/2005/8/layout/hList6"/>
    <dgm:cxn modelId="{46A02C9D-896F-435A-B074-A609A307DD22}" type="presParOf" srcId="{BEE60C3F-45E7-4817-8801-9542293CAA92}" destId="{28DB8F03-4DFA-4877-9436-613C6975BB06}" srcOrd="0" destOrd="0" presId="urn:microsoft.com/office/officeart/2005/8/layout/hList6"/>
    <dgm:cxn modelId="{BB79C53F-DF6F-491A-8F67-5A550E1BD079}" type="presParOf" srcId="{BEE60C3F-45E7-4817-8801-9542293CAA92}" destId="{AD23F565-09FE-464C-93CB-16E4F27FD8ED}" srcOrd="1" destOrd="0" presId="urn:microsoft.com/office/officeart/2005/8/layout/hList6"/>
    <dgm:cxn modelId="{3884B2FB-CB18-4E03-A1CD-D4FE424F316E}" type="presParOf" srcId="{BEE60C3F-45E7-4817-8801-9542293CAA92}" destId="{31121F0D-AB8F-4A91-B022-455DA4467972}" srcOrd="2" destOrd="0" presId="urn:microsoft.com/office/officeart/2005/8/layout/hList6"/>
    <dgm:cxn modelId="{23DE2561-2A4B-4998-A05B-C865F2DB0DB4}" type="presParOf" srcId="{BEE60C3F-45E7-4817-8801-9542293CAA92}" destId="{D58BA5F7-94C8-4CA1-B7D1-9BDB2AD23E6A}" srcOrd="3" destOrd="0" presId="urn:microsoft.com/office/officeart/2005/8/layout/hList6"/>
    <dgm:cxn modelId="{40895E4F-67D8-4BAF-AC7D-73670C59863F}" type="presParOf" srcId="{BEE60C3F-45E7-4817-8801-9542293CAA92}" destId="{39E93070-7244-4D02-B5C3-052B7491E6B3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4834DD-9C11-42EB-B36E-0B49E6DF520A}" type="doc">
      <dgm:prSet loTypeId="urn:microsoft.com/office/officeart/2005/8/layout/hProcess4" loCatId="process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ru-RU"/>
        </a:p>
      </dgm:t>
    </dgm:pt>
    <dgm:pt modelId="{9A9C2E74-0DC4-44FF-9067-F98D01DCFEC5}">
      <dgm:prSet phldrT="[Текст]"/>
      <dgm:spPr/>
      <dgm:t>
        <a:bodyPr/>
        <a:lstStyle/>
        <a:p>
          <a:r>
            <a:rPr lang="ru-RU" dirty="0"/>
            <a:t>«Тренировочный полигон»</a:t>
          </a:r>
        </a:p>
        <a:p>
          <a:r>
            <a:rPr lang="en-US" dirty="0"/>
            <a:t>BIM -  </a:t>
          </a:r>
          <a:r>
            <a:rPr lang="ru-RU" dirty="0"/>
            <a:t>центр</a:t>
          </a:r>
        </a:p>
        <a:p>
          <a:endParaRPr lang="ru-RU" dirty="0"/>
        </a:p>
      </dgm:t>
    </dgm:pt>
    <dgm:pt modelId="{B892A9D7-B96D-4DC2-B315-1A4ACAF4FAD7}" type="parTrans" cxnId="{0136F271-04D2-4A60-BDDC-297970DF4AD9}">
      <dgm:prSet/>
      <dgm:spPr/>
      <dgm:t>
        <a:bodyPr/>
        <a:lstStyle/>
        <a:p>
          <a:endParaRPr lang="ru-RU"/>
        </a:p>
      </dgm:t>
    </dgm:pt>
    <dgm:pt modelId="{FE6F0070-F49F-4CF6-B8B9-DCB0A6B40FE6}" type="sibTrans" cxnId="{0136F271-04D2-4A60-BDDC-297970DF4AD9}">
      <dgm:prSet/>
      <dgm:spPr/>
      <dgm:t>
        <a:bodyPr/>
        <a:lstStyle/>
        <a:p>
          <a:endParaRPr lang="ru-RU"/>
        </a:p>
      </dgm:t>
    </dgm:pt>
    <dgm:pt modelId="{3DDC5527-FC81-483D-B068-AB03B4C2BFAA}">
      <dgm:prSet phldrT="[Текст]" custT="1"/>
      <dgm:spPr/>
      <dgm:t>
        <a:bodyPr/>
        <a:lstStyle/>
        <a:p>
          <a:r>
            <a:rPr lang="ru-RU" sz="1400" dirty="0"/>
            <a:t>Особенности набора групп </a:t>
          </a:r>
        </a:p>
      </dgm:t>
    </dgm:pt>
    <dgm:pt modelId="{91A48EC4-1CA4-4C69-9A96-454DD2C5AA74}" type="parTrans" cxnId="{250458D7-C505-47D1-A1AE-A704A72B7206}">
      <dgm:prSet/>
      <dgm:spPr/>
      <dgm:t>
        <a:bodyPr/>
        <a:lstStyle/>
        <a:p>
          <a:endParaRPr lang="ru-RU"/>
        </a:p>
      </dgm:t>
    </dgm:pt>
    <dgm:pt modelId="{92FC2F64-0D9E-4754-AE6D-E4A9210AFCDE}" type="sibTrans" cxnId="{250458D7-C505-47D1-A1AE-A704A72B7206}">
      <dgm:prSet/>
      <dgm:spPr/>
      <dgm:t>
        <a:bodyPr/>
        <a:lstStyle/>
        <a:p>
          <a:endParaRPr lang="ru-RU"/>
        </a:p>
      </dgm:t>
    </dgm:pt>
    <dgm:pt modelId="{5E94E7B2-A7AD-47FC-BE8D-ACBAA4F153B0}">
      <dgm:prSet phldrT="[Текст]" custT="1"/>
      <dgm:spPr/>
      <dgm:t>
        <a:bodyPr/>
        <a:lstStyle/>
        <a:p>
          <a:r>
            <a:rPr lang="ru-RU" sz="1400" dirty="0"/>
            <a:t>Метод проектных команд –основа с 1 </a:t>
          </a:r>
          <a:r>
            <a:rPr lang="ru-RU" sz="1600" dirty="0"/>
            <a:t>курса</a:t>
          </a:r>
        </a:p>
      </dgm:t>
    </dgm:pt>
    <dgm:pt modelId="{023EF2B9-8777-4AA2-A5E7-42D1250B26E5}" type="parTrans" cxnId="{56C2C099-196E-470B-836E-432EA5078062}">
      <dgm:prSet/>
      <dgm:spPr/>
      <dgm:t>
        <a:bodyPr/>
        <a:lstStyle/>
        <a:p>
          <a:endParaRPr lang="ru-RU"/>
        </a:p>
      </dgm:t>
    </dgm:pt>
    <dgm:pt modelId="{2AA08B2F-7DD2-4BA1-988B-E060C6366BEA}" type="sibTrans" cxnId="{56C2C099-196E-470B-836E-432EA5078062}">
      <dgm:prSet/>
      <dgm:spPr/>
      <dgm:t>
        <a:bodyPr/>
        <a:lstStyle/>
        <a:p>
          <a:endParaRPr lang="ru-RU"/>
        </a:p>
      </dgm:t>
    </dgm:pt>
    <dgm:pt modelId="{2DE5A4C2-E727-4A31-B62D-D29BBBE92446}">
      <dgm:prSet phldrT="[Текст]" custT="1"/>
      <dgm:spPr>
        <a:solidFill>
          <a:schemeClr val="accent3"/>
        </a:solidFill>
      </dgm:spPr>
      <dgm:t>
        <a:bodyPr/>
        <a:lstStyle/>
        <a:p>
          <a:r>
            <a:rPr lang="ru-RU" sz="800" dirty="0"/>
            <a:t>«</a:t>
          </a:r>
          <a:r>
            <a:rPr lang="ru-RU" sz="1200" dirty="0"/>
            <a:t>База возможностей (отраслевая кафедра)»</a:t>
          </a:r>
        </a:p>
        <a:p>
          <a:r>
            <a:rPr lang="ru-RU" sz="1200" dirty="0"/>
            <a:t>Центр </a:t>
          </a:r>
          <a:r>
            <a:rPr lang="ru-RU" sz="1200" dirty="0" err="1"/>
            <a:t>прототипирования</a:t>
          </a:r>
          <a:endParaRPr lang="ru-RU" sz="1200" dirty="0"/>
        </a:p>
        <a:p>
          <a:endParaRPr lang="ru-RU" sz="1200" dirty="0"/>
        </a:p>
        <a:p>
          <a:r>
            <a:rPr lang="ru-RU" sz="1200" dirty="0"/>
            <a:t> </a:t>
          </a:r>
        </a:p>
        <a:p>
          <a:endParaRPr lang="ru-RU" sz="800" dirty="0"/>
        </a:p>
      </dgm:t>
    </dgm:pt>
    <dgm:pt modelId="{3F92C2E0-059E-4737-91F1-3963B72DE28C}" type="parTrans" cxnId="{FC1733B4-F687-45B8-95EF-DBEAF4D6CBBB}">
      <dgm:prSet/>
      <dgm:spPr/>
      <dgm:t>
        <a:bodyPr/>
        <a:lstStyle/>
        <a:p>
          <a:endParaRPr lang="ru-RU"/>
        </a:p>
      </dgm:t>
    </dgm:pt>
    <dgm:pt modelId="{C7B37996-181F-452D-B1E7-D5CD329C86AB}" type="sibTrans" cxnId="{FC1733B4-F687-45B8-95EF-DBEAF4D6CBBB}">
      <dgm:prSet/>
      <dgm:spPr/>
      <dgm:t>
        <a:bodyPr/>
        <a:lstStyle/>
        <a:p>
          <a:endParaRPr lang="ru-RU"/>
        </a:p>
      </dgm:t>
    </dgm:pt>
    <dgm:pt modelId="{70A41DA3-9CFE-4324-9B51-0EAF113E06D9}">
      <dgm:prSet phldrT="[Текст]"/>
      <dgm:spPr/>
      <dgm:t>
        <a:bodyPr/>
        <a:lstStyle/>
        <a:p>
          <a:r>
            <a:rPr lang="ru-RU" dirty="0"/>
            <a:t>Идея дифференцированной группировки команд </a:t>
          </a:r>
        </a:p>
      </dgm:t>
    </dgm:pt>
    <dgm:pt modelId="{0006ACDB-5849-45D7-B47D-429815BE1F23}" type="parTrans" cxnId="{4B5023A2-029C-467F-A88A-3A3CA56CBDD4}">
      <dgm:prSet/>
      <dgm:spPr/>
      <dgm:t>
        <a:bodyPr/>
        <a:lstStyle/>
        <a:p>
          <a:endParaRPr lang="ru-RU"/>
        </a:p>
      </dgm:t>
    </dgm:pt>
    <dgm:pt modelId="{66191A7E-C66F-40F0-B920-7E465C41F6E0}" type="sibTrans" cxnId="{4B5023A2-029C-467F-A88A-3A3CA56CBDD4}">
      <dgm:prSet/>
      <dgm:spPr/>
      <dgm:t>
        <a:bodyPr/>
        <a:lstStyle/>
        <a:p>
          <a:endParaRPr lang="ru-RU"/>
        </a:p>
      </dgm:t>
    </dgm:pt>
    <dgm:pt modelId="{89D8CEFC-1F59-413B-AB88-88A79056242C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/>
            <a:t>Малое инновационное предприятие</a:t>
          </a:r>
        </a:p>
        <a:p>
          <a:r>
            <a:rPr lang="ru-RU" dirty="0"/>
            <a:t>платформ </a:t>
          </a:r>
          <a:r>
            <a:rPr lang="ru-RU" dirty="0" err="1"/>
            <a:t>BusinessChain</a:t>
          </a:r>
          <a:r>
            <a:rPr lang="ru-RU" dirty="0"/>
            <a:t>  </a:t>
          </a:r>
        </a:p>
        <a:p>
          <a:endParaRPr lang="ru-RU" dirty="0"/>
        </a:p>
      </dgm:t>
    </dgm:pt>
    <dgm:pt modelId="{DDA85DD0-930E-4929-A070-48BE5BA38D21}" type="parTrans" cxnId="{C2A6D984-5EC6-4082-BD8B-9143A6B2A0D5}">
      <dgm:prSet/>
      <dgm:spPr/>
      <dgm:t>
        <a:bodyPr/>
        <a:lstStyle/>
        <a:p>
          <a:endParaRPr lang="ru-RU"/>
        </a:p>
      </dgm:t>
    </dgm:pt>
    <dgm:pt modelId="{E3065124-DBB7-4EA3-9A35-6AFDF0C18A55}" type="sibTrans" cxnId="{C2A6D984-5EC6-4082-BD8B-9143A6B2A0D5}">
      <dgm:prSet/>
      <dgm:spPr/>
      <dgm:t>
        <a:bodyPr/>
        <a:lstStyle/>
        <a:p>
          <a:endParaRPr lang="ru-RU"/>
        </a:p>
      </dgm:t>
    </dgm:pt>
    <dgm:pt modelId="{A467EC02-EE5F-45C3-A8FA-05DEB9F58255}">
      <dgm:prSet phldrT="[Текст]"/>
      <dgm:spPr/>
      <dgm:t>
        <a:bodyPr/>
        <a:lstStyle/>
        <a:p>
          <a:r>
            <a:rPr lang="ru-RU" dirty="0"/>
            <a:t> Работа на малом предприятии под конкретный заказ</a:t>
          </a:r>
        </a:p>
      </dgm:t>
    </dgm:pt>
    <dgm:pt modelId="{A61F0C6D-77C4-47D1-8CA4-BCF96EAAC6D2}" type="parTrans" cxnId="{6F2353F8-1481-41D4-B8EF-933913EBF43A}">
      <dgm:prSet/>
      <dgm:spPr/>
      <dgm:t>
        <a:bodyPr/>
        <a:lstStyle/>
        <a:p>
          <a:endParaRPr lang="ru-RU"/>
        </a:p>
      </dgm:t>
    </dgm:pt>
    <dgm:pt modelId="{64F05AD4-AF42-447C-980D-9C2C8382611C}" type="sibTrans" cxnId="{6F2353F8-1481-41D4-B8EF-933913EBF43A}">
      <dgm:prSet/>
      <dgm:spPr/>
      <dgm:t>
        <a:bodyPr/>
        <a:lstStyle/>
        <a:p>
          <a:endParaRPr lang="ru-RU"/>
        </a:p>
      </dgm:t>
    </dgm:pt>
    <dgm:pt modelId="{10E17EF7-07A9-4D22-B35E-970E2E9C51A1}">
      <dgm:prSet phldrT="[Текст]"/>
      <dgm:spPr/>
      <dgm:t>
        <a:bodyPr/>
        <a:lstStyle/>
        <a:p>
          <a:r>
            <a:rPr lang="ru-RU" dirty="0"/>
            <a:t>Публичная защита группового проекта</a:t>
          </a:r>
        </a:p>
      </dgm:t>
    </dgm:pt>
    <dgm:pt modelId="{9EAB8A8F-E787-40C2-B54A-E1A78D4615E3}" type="parTrans" cxnId="{A1958755-D040-4959-91E2-152767757839}">
      <dgm:prSet/>
      <dgm:spPr/>
      <dgm:t>
        <a:bodyPr/>
        <a:lstStyle/>
        <a:p>
          <a:endParaRPr lang="ru-RU"/>
        </a:p>
      </dgm:t>
    </dgm:pt>
    <dgm:pt modelId="{434DD2C9-72BA-498E-AB0C-15E8F6BA2190}" type="sibTrans" cxnId="{A1958755-D040-4959-91E2-152767757839}">
      <dgm:prSet/>
      <dgm:spPr/>
      <dgm:t>
        <a:bodyPr/>
        <a:lstStyle/>
        <a:p>
          <a:endParaRPr lang="ru-RU"/>
        </a:p>
      </dgm:t>
    </dgm:pt>
    <dgm:pt modelId="{F6F7C137-78FA-4B9C-9F87-78B47FB89E60}">
      <dgm:prSet phldrT="[Текст]" custT="1"/>
      <dgm:spPr/>
      <dgm:t>
        <a:bodyPr/>
        <a:lstStyle/>
        <a:p>
          <a:endParaRPr lang="ru-RU" sz="1600" dirty="0"/>
        </a:p>
      </dgm:t>
    </dgm:pt>
    <dgm:pt modelId="{9DA7F4B9-6070-4971-A9E5-A98D368A7221}" type="parTrans" cxnId="{1F824F61-32D4-4975-833A-E191FC0C252C}">
      <dgm:prSet/>
      <dgm:spPr/>
      <dgm:t>
        <a:bodyPr/>
        <a:lstStyle/>
        <a:p>
          <a:endParaRPr lang="ru-RU"/>
        </a:p>
      </dgm:t>
    </dgm:pt>
    <dgm:pt modelId="{7E34CF58-A49F-40E4-906F-3D8BBE900EDF}" type="sibTrans" cxnId="{1F824F61-32D4-4975-833A-E191FC0C252C}">
      <dgm:prSet/>
      <dgm:spPr/>
      <dgm:t>
        <a:bodyPr/>
        <a:lstStyle/>
        <a:p>
          <a:endParaRPr lang="ru-RU"/>
        </a:p>
      </dgm:t>
    </dgm:pt>
    <dgm:pt modelId="{DB53BD55-9445-4B68-94AC-913A69E76A93}">
      <dgm:prSet phldrT="[Текст]"/>
      <dgm:spPr/>
      <dgm:t>
        <a:bodyPr/>
        <a:lstStyle/>
        <a:p>
          <a:r>
            <a:rPr lang="ru-RU" dirty="0"/>
            <a:t>Групповые проекты на основе запросов практики </a:t>
          </a:r>
        </a:p>
      </dgm:t>
    </dgm:pt>
    <dgm:pt modelId="{67AB7150-1C37-4A5C-9E59-3EADDFD5A53E}" type="parTrans" cxnId="{D212DE0B-4018-4B52-8CB5-88876F72C26F}">
      <dgm:prSet/>
      <dgm:spPr/>
      <dgm:t>
        <a:bodyPr/>
        <a:lstStyle/>
        <a:p>
          <a:endParaRPr lang="ru-RU"/>
        </a:p>
      </dgm:t>
    </dgm:pt>
    <dgm:pt modelId="{2B1755CA-2B3E-49A8-8853-A03501F1FE8A}" type="sibTrans" cxnId="{D212DE0B-4018-4B52-8CB5-88876F72C26F}">
      <dgm:prSet/>
      <dgm:spPr/>
      <dgm:t>
        <a:bodyPr/>
        <a:lstStyle/>
        <a:p>
          <a:endParaRPr lang="ru-RU"/>
        </a:p>
      </dgm:t>
    </dgm:pt>
    <dgm:pt modelId="{1F490EB4-0B15-4627-AD17-C3E77C36F1A3}">
      <dgm:prSet phldrT="[Текст]"/>
      <dgm:spPr/>
      <dgm:t>
        <a:bodyPr/>
        <a:lstStyle/>
        <a:p>
          <a:r>
            <a:rPr lang="ru-RU" dirty="0"/>
            <a:t>Опережающее трудоустройство</a:t>
          </a:r>
        </a:p>
      </dgm:t>
    </dgm:pt>
    <dgm:pt modelId="{D6ABFE10-216B-4920-9597-348D06795A8F}" type="parTrans" cxnId="{E29A8AE4-4785-4342-9FCB-6FC8E7404276}">
      <dgm:prSet/>
      <dgm:spPr/>
      <dgm:t>
        <a:bodyPr/>
        <a:lstStyle/>
        <a:p>
          <a:endParaRPr lang="ru-RU"/>
        </a:p>
      </dgm:t>
    </dgm:pt>
    <dgm:pt modelId="{0F730B72-03B7-4391-AEF3-5D6E87D5F28B}" type="sibTrans" cxnId="{E29A8AE4-4785-4342-9FCB-6FC8E7404276}">
      <dgm:prSet/>
      <dgm:spPr/>
      <dgm:t>
        <a:bodyPr/>
        <a:lstStyle/>
        <a:p>
          <a:endParaRPr lang="ru-RU"/>
        </a:p>
      </dgm:t>
    </dgm:pt>
    <dgm:pt modelId="{7519D8FE-4D0A-49AA-9AA7-535A61065C11}">
      <dgm:prSet phldrT="[Текст]" custT="1"/>
      <dgm:spPr/>
      <dgm:t>
        <a:bodyPr/>
        <a:lstStyle/>
        <a:p>
          <a:endParaRPr lang="ru-RU" sz="1600" dirty="0"/>
        </a:p>
      </dgm:t>
    </dgm:pt>
    <dgm:pt modelId="{AE5DD7EC-3E8A-467E-A225-3D33F656A787}" type="parTrans" cxnId="{1F361D00-4A6A-46F3-92DC-8957FF18F490}">
      <dgm:prSet/>
      <dgm:spPr/>
      <dgm:t>
        <a:bodyPr/>
        <a:lstStyle/>
        <a:p>
          <a:endParaRPr lang="ru-RU"/>
        </a:p>
      </dgm:t>
    </dgm:pt>
    <dgm:pt modelId="{3E3C69B1-D80A-4182-8CD6-A2E026A21F81}" type="sibTrans" cxnId="{1F361D00-4A6A-46F3-92DC-8957FF18F490}">
      <dgm:prSet/>
      <dgm:spPr/>
      <dgm:t>
        <a:bodyPr/>
        <a:lstStyle/>
        <a:p>
          <a:endParaRPr lang="ru-RU"/>
        </a:p>
      </dgm:t>
    </dgm:pt>
    <dgm:pt modelId="{699FF09D-938D-4808-9BBC-C83BF17241ED}">
      <dgm:prSet phldrT="[Текст]" custT="1"/>
      <dgm:spPr/>
      <dgm:t>
        <a:bodyPr/>
        <a:lstStyle/>
        <a:p>
          <a:r>
            <a:rPr lang="ru-RU" sz="1400" dirty="0"/>
            <a:t>Особенности адаптации и мотивации к профессии</a:t>
          </a:r>
        </a:p>
      </dgm:t>
    </dgm:pt>
    <dgm:pt modelId="{240C0E90-CDED-4587-B7CB-936F99388CF1}" type="parTrans" cxnId="{7DF85161-AB01-4285-B1C6-693BE7843598}">
      <dgm:prSet/>
      <dgm:spPr/>
      <dgm:t>
        <a:bodyPr/>
        <a:lstStyle/>
        <a:p>
          <a:endParaRPr lang="ru-RU"/>
        </a:p>
      </dgm:t>
    </dgm:pt>
    <dgm:pt modelId="{3B852C57-4986-4F8E-9DF3-B37F5BD2FB5E}" type="sibTrans" cxnId="{7DF85161-AB01-4285-B1C6-693BE7843598}">
      <dgm:prSet/>
      <dgm:spPr/>
      <dgm:t>
        <a:bodyPr/>
        <a:lstStyle/>
        <a:p>
          <a:endParaRPr lang="ru-RU"/>
        </a:p>
      </dgm:t>
    </dgm:pt>
    <dgm:pt modelId="{05497052-0666-41AB-90F3-3951A1733884}" type="pres">
      <dgm:prSet presAssocID="{D54834DD-9C11-42EB-B36E-0B49E6DF520A}" presName="Name0" presStyleCnt="0">
        <dgm:presLayoutVars>
          <dgm:dir/>
          <dgm:animLvl val="lvl"/>
          <dgm:resizeHandles val="exact"/>
        </dgm:presLayoutVars>
      </dgm:prSet>
      <dgm:spPr/>
    </dgm:pt>
    <dgm:pt modelId="{265848DE-23C0-4C78-853C-4214391587F7}" type="pres">
      <dgm:prSet presAssocID="{D54834DD-9C11-42EB-B36E-0B49E6DF520A}" presName="tSp" presStyleCnt="0"/>
      <dgm:spPr/>
    </dgm:pt>
    <dgm:pt modelId="{F6AF2ABC-B15F-4BBA-B14F-6D0A4F97CFD1}" type="pres">
      <dgm:prSet presAssocID="{D54834DD-9C11-42EB-B36E-0B49E6DF520A}" presName="bSp" presStyleCnt="0"/>
      <dgm:spPr/>
    </dgm:pt>
    <dgm:pt modelId="{364E9CE8-F3F6-4699-9551-5487FA6584C0}" type="pres">
      <dgm:prSet presAssocID="{D54834DD-9C11-42EB-B36E-0B49E6DF520A}" presName="process" presStyleCnt="0"/>
      <dgm:spPr/>
    </dgm:pt>
    <dgm:pt modelId="{7C2D958D-BF57-4B18-98D3-4AEAAC3B8797}" type="pres">
      <dgm:prSet presAssocID="{9A9C2E74-0DC4-44FF-9067-F98D01DCFEC5}" presName="composite1" presStyleCnt="0"/>
      <dgm:spPr/>
    </dgm:pt>
    <dgm:pt modelId="{A8028855-9D85-4351-A72A-1213813C1D2A}" type="pres">
      <dgm:prSet presAssocID="{9A9C2E74-0DC4-44FF-9067-F98D01DCFEC5}" presName="dummyNode1" presStyleLbl="node1" presStyleIdx="0" presStyleCnt="3"/>
      <dgm:spPr/>
    </dgm:pt>
    <dgm:pt modelId="{163D6CF5-47BC-4B01-929D-B7F6D30C2343}" type="pres">
      <dgm:prSet presAssocID="{9A9C2E74-0DC4-44FF-9067-F98D01DCFEC5}" presName="childNode1" presStyleLbl="bgAcc1" presStyleIdx="0" presStyleCnt="3">
        <dgm:presLayoutVars>
          <dgm:bulletEnabled val="1"/>
        </dgm:presLayoutVars>
      </dgm:prSet>
      <dgm:spPr/>
    </dgm:pt>
    <dgm:pt modelId="{56BBEFB6-C51F-4FDD-85E5-5508187F39AC}" type="pres">
      <dgm:prSet presAssocID="{9A9C2E74-0DC4-44FF-9067-F98D01DCFEC5}" presName="childNode1tx" presStyleLbl="bgAcc1" presStyleIdx="0" presStyleCnt="3">
        <dgm:presLayoutVars>
          <dgm:bulletEnabled val="1"/>
        </dgm:presLayoutVars>
      </dgm:prSet>
      <dgm:spPr/>
    </dgm:pt>
    <dgm:pt modelId="{B6C9AF30-A5AD-44F0-88A6-8D6BD381F506}" type="pres">
      <dgm:prSet presAssocID="{9A9C2E74-0DC4-44FF-9067-F98D01DCFEC5}" presName="parentNode1" presStyleLbl="node1" presStyleIdx="0" presStyleCnt="3" custScaleX="118202" custScaleY="91263" custLinFactNeighborX="-2236" custLinFactNeighborY="5623">
        <dgm:presLayoutVars>
          <dgm:chMax val="1"/>
          <dgm:bulletEnabled val="1"/>
        </dgm:presLayoutVars>
      </dgm:prSet>
      <dgm:spPr/>
    </dgm:pt>
    <dgm:pt modelId="{F0E70AC3-BBE1-40D4-AC6E-FB84080439CB}" type="pres">
      <dgm:prSet presAssocID="{9A9C2E74-0DC4-44FF-9067-F98D01DCFEC5}" presName="connSite1" presStyleCnt="0"/>
      <dgm:spPr/>
    </dgm:pt>
    <dgm:pt modelId="{3994DB7C-7F9A-4AD1-ABB8-B16B7441ED21}" type="pres">
      <dgm:prSet presAssocID="{FE6F0070-F49F-4CF6-B8B9-DCB0A6B40FE6}" presName="Name9" presStyleLbl="sibTrans2D1" presStyleIdx="0" presStyleCnt="2"/>
      <dgm:spPr/>
    </dgm:pt>
    <dgm:pt modelId="{C7284C41-7FF4-4EA3-A0B6-B3D2683A2A83}" type="pres">
      <dgm:prSet presAssocID="{2DE5A4C2-E727-4A31-B62D-D29BBBE92446}" presName="composite2" presStyleCnt="0"/>
      <dgm:spPr/>
    </dgm:pt>
    <dgm:pt modelId="{C79F032C-9880-4E30-9573-E71F4B87C9EF}" type="pres">
      <dgm:prSet presAssocID="{2DE5A4C2-E727-4A31-B62D-D29BBBE92446}" presName="dummyNode2" presStyleLbl="node1" presStyleIdx="0" presStyleCnt="3"/>
      <dgm:spPr/>
    </dgm:pt>
    <dgm:pt modelId="{F6C1A1D4-120C-4F52-9B88-AD0B3CA11DB8}" type="pres">
      <dgm:prSet presAssocID="{2DE5A4C2-E727-4A31-B62D-D29BBBE92446}" presName="childNode2" presStyleLbl="bgAcc1" presStyleIdx="1" presStyleCnt="3" custLinFactNeighborX="-1491" custLinFactNeighborY="21689">
        <dgm:presLayoutVars>
          <dgm:bulletEnabled val="1"/>
        </dgm:presLayoutVars>
      </dgm:prSet>
      <dgm:spPr/>
    </dgm:pt>
    <dgm:pt modelId="{8BD13E2B-580E-4459-809A-2B8F8119A7DB}" type="pres">
      <dgm:prSet presAssocID="{2DE5A4C2-E727-4A31-B62D-D29BBBE92446}" presName="childNode2tx" presStyleLbl="bgAcc1" presStyleIdx="1" presStyleCnt="3">
        <dgm:presLayoutVars>
          <dgm:bulletEnabled val="1"/>
        </dgm:presLayoutVars>
      </dgm:prSet>
      <dgm:spPr/>
    </dgm:pt>
    <dgm:pt modelId="{C893C428-7C2D-41D1-8204-B08513112B54}" type="pres">
      <dgm:prSet presAssocID="{2DE5A4C2-E727-4A31-B62D-D29BBBE92446}" presName="parentNode2" presStyleLbl="node1" presStyleIdx="1" presStyleCnt="3" custScaleY="142967" custLinFactNeighborY="-4217">
        <dgm:presLayoutVars>
          <dgm:chMax val="0"/>
          <dgm:bulletEnabled val="1"/>
        </dgm:presLayoutVars>
      </dgm:prSet>
      <dgm:spPr/>
    </dgm:pt>
    <dgm:pt modelId="{1A2AE7D9-C3D4-4D72-A8B5-0613C1A74DAE}" type="pres">
      <dgm:prSet presAssocID="{2DE5A4C2-E727-4A31-B62D-D29BBBE92446}" presName="connSite2" presStyleCnt="0"/>
      <dgm:spPr/>
    </dgm:pt>
    <dgm:pt modelId="{92FC8B52-595C-4111-BD8A-E5E8F3D2D8A8}" type="pres">
      <dgm:prSet presAssocID="{C7B37996-181F-452D-B1E7-D5CD329C86AB}" presName="Name18" presStyleLbl="sibTrans2D1" presStyleIdx="1" presStyleCnt="2"/>
      <dgm:spPr/>
    </dgm:pt>
    <dgm:pt modelId="{EDB817F1-5818-4CAA-B5CF-127187822F54}" type="pres">
      <dgm:prSet presAssocID="{89D8CEFC-1F59-413B-AB88-88A79056242C}" presName="composite1" presStyleCnt="0"/>
      <dgm:spPr/>
    </dgm:pt>
    <dgm:pt modelId="{8CCC9ECE-F8FD-4179-BF24-8723376E128B}" type="pres">
      <dgm:prSet presAssocID="{89D8CEFC-1F59-413B-AB88-88A79056242C}" presName="dummyNode1" presStyleLbl="node1" presStyleIdx="1" presStyleCnt="3"/>
      <dgm:spPr/>
    </dgm:pt>
    <dgm:pt modelId="{B13FD6CC-2331-425D-A23A-0C20286ACF62}" type="pres">
      <dgm:prSet presAssocID="{89D8CEFC-1F59-413B-AB88-88A79056242C}" presName="childNode1" presStyleLbl="bgAcc1" presStyleIdx="2" presStyleCnt="3">
        <dgm:presLayoutVars>
          <dgm:bulletEnabled val="1"/>
        </dgm:presLayoutVars>
      </dgm:prSet>
      <dgm:spPr/>
    </dgm:pt>
    <dgm:pt modelId="{CC45F971-84B4-4C4E-B9C9-EB8A672C0BC9}" type="pres">
      <dgm:prSet presAssocID="{89D8CEFC-1F59-413B-AB88-88A79056242C}" presName="childNode1tx" presStyleLbl="bgAcc1" presStyleIdx="2" presStyleCnt="3">
        <dgm:presLayoutVars>
          <dgm:bulletEnabled val="1"/>
        </dgm:presLayoutVars>
      </dgm:prSet>
      <dgm:spPr/>
    </dgm:pt>
    <dgm:pt modelId="{417C6303-DE72-4DE7-901E-0D181E88F9BC}" type="pres">
      <dgm:prSet presAssocID="{89D8CEFC-1F59-413B-AB88-88A79056242C}" presName="parentNode1" presStyleLbl="node1" presStyleIdx="2" presStyleCnt="3" custScaleY="135410">
        <dgm:presLayoutVars>
          <dgm:chMax val="1"/>
          <dgm:bulletEnabled val="1"/>
        </dgm:presLayoutVars>
      </dgm:prSet>
      <dgm:spPr/>
    </dgm:pt>
    <dgm:pt modelId="{837CD0CA-235F-426A-A8C8-C1B273859417}" type="pres">
      <dgm:prSet presAssocID="{89D8CEFC-1F59-413B-AB88-88A79056242C}" presName="connSite1" presStyleCnt="0"/>
      <dgm:spPr/>
    </dgm:pt>
  </dgm:ptLst>
  <dgm:cxnLst>
    <dgm:cxn modelId="{1F361D00-4A6A-46F3-92DC-8957FF18F490}" srcId="{9A9C2E74-0DC4-44FF-9067-F98D01DCFEC5}" destId="{7519D8FE-4D0A-49AA-9AA7-535A61065C11}" srcOrd="3" destOrd="0" parTransId="{AE5DD7EC-3E8A-467E-A225-3D33F656A787}" sibTransId="{3E3C69B1-D80A-4182-8CD6-A2E026A21F81}"/>
    <dgm:cxn modelId="{73140E03-214D-4034-AB67-04CB829961D1}" type="presOf" srcId="{F6F7C137-78FA-4B9C-9F87-78B47FB89E60}" destId="{163D6CF5-47BC-4B01-929D-B7F6D30C2343}" srcOrd="0" destOrd="4" presId="urn:microsoft.com/office/officeart/2005/8/layout/hProcess4"/>
    <dgm:cxn modelId="{D0138D08-E73F-43F3-ADA3-84E65BBCBA88}" type="presOf" srcId="{5E94E7B2-A7AD-47FC-BE8D-ACBAA4F153B0}" destId="{163D6CF5-47BC-4B01-929D-B7F6D30C2343}" srcOrd="0" destOrd="2" presId="urn:microsoft.com/office/officeart/2005/8/layout/hProcess4"/>
    <dgm:cxn modelId="{D212DE0B-4018-4B52-8CB5-88876F72C26F}" srcId="{2DE5A4C2-E727-4A31-B62D-D29BBBE92446}" destId="{DB53BD55-9445-4B68-94AC-913A69E76A93}" srcOrd="1" destOrd="0" parTransId="{67AB7150-1C37-4A5C-9E59-3EADDFD5A53E}" sibTransId="{2B1755CA-2B3E-49A8-8853-A03501F1FE8A}"/>
    <dgm:cxn modelId="{0472E114-C1F6-4F9E-819D-EF9F6E362F3D}" type="presOf" srcId="{C7B37996-181F-452D-B1E7-D5CD329C86AB}" destId="{92FC8B52-595C-4111-BD8A-E5E8F3D2D8A8}" srcOrd="0" destOrd="0" presId="urn:microsoft.com/office/officeart/2005/8/layout/hProcess4"/>
    <dgm:cxn modelId="{0DA7851D-0FCB-44DC-AE77-68225B3292E3}" type="presOf" srcId="{70A41DA3-9CFE-4324-9B51-0EAF113E06D9}" destId="{F6C1A1D4-120C-4F52-9B88-AD0B3CA11DB8}" srcOrd="0" destOrd="0" presId="urn:microsoft.com/office/officeart/2005/8/layout/hProcess4"/>
    <dgm:cxn modelId="{4B9EEB22-2647-444C-9ACC-A76972527778}" type="presOf" srcId="{DB53BD55-9445-4B68-94AC-913A69E76A93}" destId="{F6C1A1D4-120C-4F52-9B88-AD0B3CA11DB8}" srcOrd="0" destOrd="1" presId="urn:microsoft.com/office/officeart/2005/8/layout/hProcess4"/>
    <dgm:cxn modelId="{2F650F26-5700-4108-837C-2D5527D6B7AE}" type="presOf" srcId="{699FF09D-938D-4808-9BBC-C83BF17241ED}" destId="{163D6CF5-47BC-4B01-929D-B7F6D30C2343}" srcOrd="0" destOrd="1" presId="urn:microsoft.com/office/officeart/2005/8/layout/hProcess4"/>
    <dgm:cxn modelId="{FD87812B-5EEF-4B95-B24E-8308FD71C326}" type="presOf" srcId="{DB53BD55-9445-4B68-94AC-913A69E76A93}" destId="{8BD13E2B-580E-4459-809A-2B8F8119A7DB}" srcOrd="1" destOrd="1" presId="urn:microsoft.com/office/officeart/2005/8/layout/hProcess4"/>
    <dgm:cxn modelId="{A346FA31-9D92-4FE8-B813-9379C76F5EBE}" type="presOf" srcId="{F6F7C137-78FA-4B9C-9F87-78B47FB89E60}" destId="{56BBEFB6-C51F-4FDD-85E5-5508187F39AC}" srcOrd="1" destOrd="4" presId="urn:microsoft.com/office/officeart/2005/8/layout/hProcess4"/>
    <dgm:cxn modelId="{1F824F61-32D4-4975-833A-E191FC0C252C}" srcId="{9A9C2E74-0DC4-44FF-9067-F98D01DCFEC5}" destId="{F6F7C137-78FA-4B9C-9F87-78B47FB89E60}" srcOrd="4" destOrd="0" parTransId="{9DA7F4B9-6070-4971-A9E5-A98D368A7221}" sibTransId="{7E34CF58-A49F-40E4-906F-3D8BBE900EDF}"/>
    <dgm:cxn modelId="{7DF85161-AB01-4285-B1C6-693BE7843598}" srcId="{9A9C2E74-0DC4-44FF-9067-F98D01DCFEC5}" destId="{699FF09D-938D-4808-9BBC-C83BF17241ED}" srcOrd="1" destOrd="0" parTransId="{240C0E90-CDED-4587-B7CB-936F99388CF1}" sibTransId="{3B852C57-4986-4F8E-9DF3-B37F5BD2FB5E}"/>
    <dgm:cxn modelId="{8E507566-B6E4-4B43-A739-6319D62C971E}" type="presOf" srcId="{7519D8FE-4D0A-49AA-9AA7-535A61065C11}" destId="{163D6CF5-47BC-4B01-929D-B7F6D30C2343}" srcOrd="0" destOrd="3" presId="urn:microsoft.com/office/officeart/2005/8/layout/hProcess4"/>
    <dgm:cxn modelId="{BC96CD68-EDD8-4983-9B85-D393D3932983}" type="presOf" srcId="{2DE5A4C2-E727-4A31-B62D-D29BBBE92446}" destId="{C893C428-7C2D-41D1-8204-B08513112B54}" srcOrd="0" destOrd="0" presId="urn:microsoft.com/office/officeart/2005/8/layout/hProcess4"/>
    <dgm:cxn modelId="{F114C44B-2322-4DD1-A0D5-D3627CF57E8B}" type="presOf" srcId="{10E17EF7-07A9-4D22-B35E-970E2E9C51A1}" destId="{CC45F971-84B4-4C4E-B9C9-EB8A672C0BC9}" srcOrd="1" destOrd="1" presId="urn:microsoft.com/office/officeart/2005/8/layout/hProcess4"/>
    <dgm:cxn modelId="{0136F271-04D2-4A60-BDDC-297970DF4AD9}" srcId="{D54834DD-9C11-42EB-B36E-0B49E6DF520A}" destId="{9A9C2E74-0DC4-44FF-9067-F98D01DCFEC5}" srcOrd="0" destOrd="0" parTransId="{B892A9D7-B96D-4DC2-B315-1A4ACAF4FAD7}" sibTransId="{FE6F0070-F49F-4CF6-B8B9-DCB0A6B40FE6}"/>
    <dgm:cxn modelId="{6E671052-0866-4588-A4BD-91EBF12D9ACA}" type="presOf" srcId="{1F490EB4-0B15-4627-AD17-C3E77C36F1A3}" destId="{F6C1A1D4-120C-4F52-9B88-AD0B3CA11DB8}" srcOrd="0" destOrd="2" presId="urn:microsoft.com/office/officeart/2005/8/layout/hProcess4"/>
    <dgm:cxn modelId="{A1958755-D040-4959-91E2-152767757839}" srcId="{89D8CEFC-1F59-413B-AB88-88A79056242C}" destId="{10E17EF7-07A9-4D22-B35E-970E2E9C51A1}" srcOrd="1" destOrd="0" parTransId="{9EAB8A8F-E787-40C2-B54A-E1A78D4615E3}" sibTransId="{434DD2C9-72BA-498E-AB0C-15E8F6BA2190}"/>
    <dgm:cxn modelId="{5FBF5983-5264-4FF2-98F2-1EB9C446660C}" type="presOf" srcId="{FE6F0070-F49F-4CF6-B8B9-DCB0A6B40FE6}" destId="{3994DB7C-7F9A-4AD1-ABB8-B16B7441ED21}" srcOrd="0" destOrd="0" presId="urn:microsoft.com/office/officeart/2005/8/layout/hProcess4"/>
    <dgm:cxn modelId="{C2A6D984-5EC6-4082-BD8B-9143A6B2A0D5}" srcId="{D54834DD-9C11-42EB-B36E-0B49E6DF520A}" destId="{89D8CEFC-1F59-413B-AB88-88A79056242C}" srcOrd="2" destOrd="0" parTransId="{DDA85DD0-930E-4929-A070-48BE5BA38D21}" sibTransId="{E3065124-DBB7-4EA3-9A35-6AFDF0C18A55}"/>
    <dgm:cxn modelId="{56C2C099-196E-470B-836E-432EA5078062}" srcId="{9A9C2E74-0DC4-44FF-9067-F98D01DCFEC5}" destId="{5E94E7B2-A7AD-47FC-BE8D-ACBAA4F153B0}" srcOrd="2" destOrd="0" parTransId="{023EF2B9-8777-4AA2-A5E7-42D1250B26E5}" sibTransId="{2AA08B2F-7DD2-4BA1-988B-E060C6366BEA}"/>
    <dgm:cxn modelId="{622BEBA1-D59C-44F0-A188-103844075D11}" type="presOf" srcId="{89D8CEFC-1F59-413B-AB88-88A79056242C}" destId="{417C6303-DE72-4DE7-901E-0D181E88F9BC}" srcOrd="0" destOrd="0" presId="urn:microsoft.com/office/officeart/2005/8/layout/hProcess4"/>
    <dgm:cxn modelId="{4B5023A2-029C-467F-A88A-3A3CA56CBDD4}" srcId="{2DE5A4C2-E727-4A31-B62D-D29BBBE92446}" destId="{70A41DA3-9CFE-4324-9B51-0EAF113E06D9}" srcOrd="0" destOrd="0" parTransId="{0006ACDB-5849-45D7-B47D-429815BE1F23}" sibTransId="{66191A7E-C66F-40F0-B920-7E465C41F6E0}"/>
    <dgm:cxn modelId="{30BDF1AB-6BC7-4DEB-A999-4F84874EC047}" type="presOf" srcId="{70A41DA3-9CFE-4324-9B51-0EAF113E06D9}" destId="{8BD13E2B-580E-4459-809A-2B8F8119A7DB}" srcOrd="1" destOrd="0" presId="urn:microsoft.com/office/officeart/2005/8/layout/hProcess4"/>
    <dgm:cxn modelId="{E722CFAE-B9D3-47F0-906A-601A14A61F70}" type="presOf" srcId="{5E94E7B2-A7AD-47FC-BE8D-ACBAA4F153B0}" destId="{56BBEFB6-C51F-4FDD-85E5-5508187F39AC}" srcOrd="1" destOrd="2" presId="urn:microsoft.com/office/officeart/2005/8/layout/hProcess4"/>
    <dgm:cxn modelId="{AADE69B2-D449-4B9B-9646-86C7EBF9D2AE}" type="presOf" srcId="{3DDC5527-FC81-483D-B068-AB03B4C2BFAA}" destId="{163D6CF5-47BC-4B01-929D-B7F6D30C2343}" srcOrd="0" destOrd="0" presId="urn:microsoft.com/office/officeart/2005/8/layout/hProcess4"/>
    <dgm:cxn modelId="{FC1733B4-F687-45B8-95EF-DBEAF4D6CBBB}" srcId="{D54834DD-9C11-42EB-B36E-0B49E6DF520A}" destId="{2DE5A4C2-E727-4A31-B62D-D29BBBE92446}" srcOrd="1" destOrd="0" parTransId="{3F92C2E0-059E-4737-91F1-3963B72DE28C}" sibTransId="{C7B37996-181F-452D-B1E7-D5CD329C86AB}"/>
    <dgm:cxn modelId="{FF70C9B7-4A93-430B-9916-F361ED7095CA}" type="presOf" srcId="{3DDC5527-FC81-483D-B068-AB03B4C2BFAA}" destId="{56BBEFB6-C51F-4FDD-85E5-5508187F39AC}" srcOrd="1" destOrd="0" presId="urn:microsoft.com/office/officeart/2005/8/layout/hProcess4"/>
    <dgm:cxn modelId="{3CEAC1CB-7D39-413D-947D-63D72C26FCFF}" type="presOf" srcId="{7519D8FE-4D0A-49AA-9AA7-535A61065C11}" destId="{56BBEFB6-C51F-4FDD-85E5-5508187F39AC}" srcOrd="1" destOrd="3" presId="urn:microsoft.com/office/officeart/2005/8/layout/hProcess4"/>
    <dgm:cxn modelId="{41E93ECC-FE49-49A3-A9ED-1125EBA9572D}" type="presOf" srcId="{A467EC02-EE5F-45C3-A8FA-05DEB9F58255}" destId="{CC45F971-84B4-4C4E-B9C9-EB8A672C0BC9}" srcOrd="1" destOrd="0" presId="urn:microsoft.com/office/officeart/2005/8/layout/hProcess4"/>
    <dgm:cxn modelId="{C0C7BDD5-EA32-4A8D-A5C1-0D75E8395F2C}" type="presOf" srcId="{10E17EF7-07A9-4D22-B35E-970E2E9C51A1}" destId="{B13FD6CC-2331-425D-A23A-0C20286ACF62}" srcOrd="0" destOrd="1" presId="urn:microsoft.com/office/officeart/2005/8/layout/hProcess4"/>
    <dgm:cxn modelId="{250458D7-C505-47D1-A1AE-A704A72B7206}" srcId="{9A9C2E74-0DC4-44FF-9067-F98D01DCFEC5}" destId="{3DDC5527-FC81-483D-B068-AB03B4C2BFAA}" srcOrd="0" destOrd="0" parTransId="{91A48EC4-1CA4-4C69-9A96-454DD2C5AA74}" sibTransId="{92FC2F64-0D9E-4754-AE6D-E4A9210AFCDE}"/>
    <dgm:cxn modelId="{55FCFADA-DC5D-4082-910E-20B8C49A8E19}" type="presOf" srcId="{1F490EB4-0B15-4627-AD17-C3E77C36F1A3}" destId="{8BD13E2B-580E-4459-809A-2B8F8119A7DB}" srcOrd="1" destOrd="2" presId="urn:microsoft.com/office/officeart/2005/8/layout/hProcess4"/>
    <dgm:cxn modelId="{E29A8AE4-4785-4342-9FCB-6FC8E7404276}" srcId="{2DE5A4C2-E727-4A31-B62D-D29BBBE92446}" destId="{1F490EB4-0B15-4627-AD17-C3E77C36F1A3}" srcOrd="2" destOrd="0" parTransId="{D6ABFE10-216B-4920-9597-348D06795A8F}" sibTransId="{0F730B72-03B7-4391-AEF3-5D6E87D5F28B}"/>
    <dgm:cxn modelId="{37329EEC-810D-4440-8754-A789B83FB154}" type="presOf" srcId="{A467EC02-EE5F-45C3-A8FA-05DEB9F58255}" destId="{B13FD6CC-2331-425D-A23A-0C20286ACF62}" srcOrd="0" destOrd="0" presId="urn:microsoft.com/office/officeart/2005/8/layout/hProcess4"/>
    <dgm:cxn modelId="{585FC6ED-99C9-4BAA-8748-21C5A7E6E9CB}" type="presOf" srcId="{9A9C2E74-0DC4-44FF-9067-F98D01DCFEC5}" destId="{B6C9AF30-A5AD-44F0-88A6-8D6BD381F506}" srcOrd="0" destOrd="0" presId="urn:microsoft.com/office/officeart/2005/8/layout/hProcess4"/>
    <dgm:cxn modelId="{5D6170F3-ACAD-49CD-BE03-662032AB70B1}" type="presOf" srcId="{699FF09D-938D-4808-9BBC-C83BF17241ED}" destId="{56BBEFB6-C51F-4FDD-85E5-5508187F39AC}" srcOrd="1" destOrd="1" presId="urn:microsoft.com/office/officeart/2005/8/layout/hProcess4"/>
    <dgm:cxn modelId="{6F2353F8-1481-41D4-B8EF-933913EBF43A}" srcId="{89D8CEFC-1F59-413B-AB88-88A79056242C}" destId="{A467EC02-EE5F-45C3-A8FA-05DEB9F58255}" srcOrd="0" destOrd="0" parTransId="{A61F0C6D-77C4-47D1-8CA4-BCF96EAAC6D2}" sibTransId="{64F05AD4-AF42-447C-980D-9C2C8382611C}"/>
    <dgm:cxn modelId="{EAAA47FD-6A90-403A-95B2-84CA5B58ADF0}" type="presOf" srcId="{D54834DD-9C11-42EB-B36E-0B49E6DF520A}" destId="{05497052-0666-41AB-90F3-3951A1733884}" srcOrd="0" destOrd="0" presId="urn:microsoft.com/office/officeart/2005/8/layout/hProcess4"/>
    <dgm:cxn modelId="{C8450CDD-8920-45A8-B9DD-2E214C983D5B}" type="presParOf" srcId="{05497052-0666-41AB-90F3-3951A1733884}" destId="{265848DE-23C0-4C78-853C-4214391587F7}" srcOrd="0" destOrd="0" presId="urn:microsoft.com/office/officeart/2005/8/layout/hProcess4"/>
    <dgm:cxn modelId="{B8CD2E7F-230F-470F-8998-6A554353CEF8}" type="presParOf" srcId="{05497052-0666-41AB-90F3-3951A1733884}" destId="{F6AF2ABC-B15F-4BBA-B14F-6D0A4F97CFD1}" srcOrd="1" destOrd="0" presId="urn:microsoft.com/office/officeart/2005/8/layout/hProcess4"/>
    <dgm:cxn modelId="{3E959328-ECB2-4F36-9AC3-1AA9A1935A8F}" type="presParOf" srcId="{05497052-0666-41AB-90F3-3951A1733884}" destId="{364E9CE8-F3F6-4699-9551-5487FA6584C0}" srcOrd="2" destOrd="0" presId="urn:microsoft.com/office/officeart/2005/8/layout/hProcess4"/>
    <dgm:cxn modelId="{DDBD86B3-B22A-49F5-B348-4A635BBC6079}" type="presParOf" srcId="{364E9CE8-F3F6-4699-9551-5487FA6584C0}" destId="{7C2D958D-BF57-4B18-98D3-4AEAAC3B8797}" srcOrd="0" destOrd="0" presId="urn:microsoft.com/office/officeart/2005/8/layout/hProcess4"/>
    <dgm:cxn modelId="{6834BCE9-EAB5-40E8-ADF1-518C67F951B9}" type="presParOf" srcId="{7C2D958D-BF57-4B18-98D3-4AEAAC3B8797}" destId="{A8028855-9D85-4351-A72A-1213813C1D2A}" srcOrd="0" destOrd="0" presId="urn:microsoft.com/office/officeart/2005/8/layout/hProcess4"/>
    <dgm:cxn modelId="{F36B9937-4CD6-44FF-82A1-390701975171}" type="presParOf" srcId="{7C2D958D-BF57-4B18-98D3-4AEAAC3B8797}" destId="{163D6CF5-47BC-4B01-929D-B7F6D30C2343}" srcOrd="1" destOrd="0" presId="urn:microsoft.com/office/officeart/2005/8/layout/hProcess4"/>
    <dgm:cxn modelId="{B5106099-C12C-4316-9AA4-852A46296EBC}" type="presParOf" srcId="{7C2D958D-BF57-4B18-98D3-4AEAAC3B8797}" destId="{56BBEFB6-C51F-4FDD-85E5-5508187F39AC}" srcOrd="2" destOrd="0" presId="urn:microsoft.com/office/officeart/2005/8/layout/hProcess4"/>
    <dgm:cxn modelId="{8AC0D484-44F7-441B-9694-7FF1136F3545}" type="presParOf" srcId="{7C2D958D-BF57-4B18-98D3-4AEAAC3B8797}" destId="{B6C9AF30-A5AD-44F0-88A6-8D6BD381F506}" srcOrd="3" destOrd="0" presId="urn:microsoft.com/office/officeart/2005/8/layout/hProcess4"/>
    <dgm:cxn modelId="{3CC682C6-159F-4FB9-AF1C-0656A5ADE42C}" type="presParOf" srcId="{7C2D958D-BF57-4B18-98D3-4AEAAC3B8797}" destId="{F0E70AC3-BBE1-40D4-AC6E-FB84080439CB}" srcOrd="4" destOrd="0" presId="urn:microsoft.com/office/officeart/2005/8/layout/hProcess4"/>
    <dgm:cxn modelId="{C35C0FD4-9BEB-47E1-BB8F-20EEC7DE1F68}" type="presParOf" srcId="{364E9CE8-F3F6-4699-9551-5487FA6584C0}" destId="{3994DB7C-7F9A-4AD1-ABB8-B16B7441ED21}" srcOrd="1" destOrd="0" presId="urn:microsoft.com/office/officeart/2005/8/layout/hProcess4"/>
    <dgm:cxn modelId="{B3474541-7251-4971-AAA5-2356E506AC6A}" type="presParOf" srcId="{364E9CE8-F3F6-4699-9551-5487FA6584C0}" destId="{C7284C41-7FF4-4EA3-A0B6-B3D2683A2A83}" srcOrd="2" destOrd="0" presId="urn:microsoft.com/office/officeart/2005/8/layout/hProcess4"/>
    <dgm:cxn modelId="{AEC7D145-9E58-4F17-BB7A-4CC87C4FF435}" type="presParOf" srcId="{C7284C41-7FF4-4EA3-A0B6-B3D2683A2A83}" destId="{C79F032C-9880-4E30-9573-E71F4B87C9EF}" srcOrd="0" destOrd="0" presId="urn:microsoft.com/office/officeart/2005/8/layout/hProcess4"/>
    <dgm:cxn modelId="{B1DEFAA1-9833-4991-A316-59C7FF661C77}" type="presParOf" srcId="{C7284C41-7FF4-4EA3-A0B6-B3D2683A2A83}" destId="{F6C1A1D4-120C-4F52-9B88-AD0B3CA11DB8}" srcOrd="1" destOrd="0" presId="urn:microsoft.com/office/officeart/2005/8/layout/hProcess4"/>
    <dgm:cxn modelId="{B4B27C72-3146-4DC5-A2A9-75EC277573B7}" type="presParOf" srcId="{C7284C41-7FF4-4EA3-A0B6-B3D2683A2A83}" destId="{8BD13E2B-580E-4459-809A-2B8F8119A7DB}" srcOrd="2" destOrd="0" presId="urn:microsoft.com/office/officeart/2005/8/layout/hProcess4"/>
    <dgm:cxn modelId="{2A605E09-D5AD-43FA-BFD0-77AA0DB7C498}" type="presParOf" srcId="{C7284C41-7FF4-4EA3-A0B6-B3D2683A2A83}" destId="{C893C428-7C2D-41D1-8204-B08513112B54}" srcOrd="3" destOrd="0" presId="urn:microsoft.com/office/officeart/2005/8/layout/hProcess4"/>
    <dgm:cxn modelId="{5748D6D3-9736-4512-AA13-81A44B24D779}" type="presParOf" srcId="{C7284C41-7FF4-4EA3-A0B6-B3D2683A2A83}" destId="{1A2AE7D9-C3D4-4D72-A8B5-0613C1A74DAE}" srcOrd="4" destOrd="0" presId="urn:microsoft.com/office/officeart/2005/8/layout/hProcess4"/>
    <dgm:cxn modelId="{D56B4540-D9E8-485F-85C6-2A78CF316239}" type="presParOf" srcId="{364E9CE8-F3F6-4699-9551-5487FA6584C0}" destId="{92FC8B52-595C-4111-BD8A-E5E8F3D2D8A8}" srcOrd="3" destOrd="0" presId="urn:microsoft.com/office/officeart/2005/8/layout/hProcess4"/>
    <dgm:cxn modelId="{E65D0D82-6726-4EB8-8498-B6D421E605D6}" type="presParOf" srcId="{364E9CE8-F3F6-4699-9551-5487FA6584C0}" destId="{EDB817F1-5818-4CAA-B5CF-127187822F54}" srcOrd="4" destOrd="0" presId="urn:microsoft.com/office/officeart/2005/8/layout/hProcess4"/>
    <dgm:cxn modelId="{84F78DCC-3574-4E3F-84D1-144774D1D0AF}" type="presParOf" srcId="{EDB817F1-5818-4CAA-B5CF-127187822F54}" destId="{8CCC9ECE-F8FD-4179-BF24-8723376E128B}" srcOrd="0" destOrd="0" presId="urn:microsoft.com/office/officeart/2005/8/layout/hProcess4"/>
    <dgm:cxn modelId="{516333D4-68B5-4F3F-A5E9-D5AB0E124DC1}" type="presParOf" srcId="{EDB817F1-5818-4CAA-B5CF-127187822F54}" destId="{B13FD6CC-2331-425D-A23A-0C20286ACF62}" srcOrd="1" destOrd="0" presId="urn:microsoft.com/office/officeart/2005/8/layout/hProcess4"/>
    <dgm:cxn modelId="{945B0B8F-04BF-49A7-8877-6C9CBA783916}" type="presParOf" srcId="{EDB817F1-5818-4CAA-B5CF-127187822F54}" destId="{CC45F971-84B4-4C4E-B9C9-EB8A672C0BC9}" srcOrd="2" destOrd="0" presId="urn:microsoft.com/office/officeart/2005/8/layout/hProcess4"/>
    <dgm:cxn modelId="{AC3FDA03-20E5-4777-BDF9-A94E43BB7325}" type="presParOf" srcId="{EDB817F1-5818-4CAA-B5CF-127187822F54}" destId="{417C6303-DE72-4DE7-901E-0D181E88F9BC}" srcOrd="3" destOrd="0" presId="urn:microsoft.com/office/officeart/2005/8/layout/hProcess4"/>
    <dgm:cxn modelId="{0D174597-0558-40C4-8D0E-1D02D5998EA9}" type="presParOf" srcId="{EDB817F1-5818-4CAA-B5CF-127187822F54}" destId="{837CD0CA-235F-426A-A8C8-C1B273859417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B8F03-4DFA-4877-9436-613C6975BB06}">
      <dsp:nvSpPr>
        <dsp:cNvPr id="0" name=""/>
        <dsp:cNvSpPr/>
      </dsp:nvSpPr>
      <dsp:spPr>
        <a:xfrm rot="16200000">
          <a:off x="-311052" y="311052"/>
          <a:ext cx="3909951" cy="3287845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3803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Анализ и проектирование: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Проблема практики, не имеющая решения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Тема и цель проекта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Программа проекта</a:t>
          </a:r>
        </a:p>
      </dsp:txBody>
      <dsp:txXfrm rot="5400000">
        <a:off x="1" y="781989"/>
        <a:ext cx="3287845" cy="2345971"/>
      </dsp:txXfrm>
    </dsp:sp>
    <dsp:sp modelId="{31121F0D-AB8F-4A91-B022-455DA4467972}">
      <dsp:nvSpPr>
        <dsp:cNvPr id="0" name=""/>
        <dsp:cNvSpPr/>
      </dsp:nvSpPr>
      <dsp:spPr>
        <a:xfrm rot="16200000">
          <a:off x="3224645" y="311052"/>
          <a:ext cx="3909951" cy="3287845"/>
        </a:xfrm>
        <a:prstGeom prst="flowChartManualOperation">
          <a:avLst/>
        </a:prstGeom>
        <a:solidFill>
          <a:srgbClr val="3333CC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3803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>
              <a:solidFill>
                <a:schemeClr val="bg1"/>
              </a:solidFill>
            </a:rPr>
            <a:t>Реализация  цели (программы инновационного проекта)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bg1"/>
              </a:solidFill>
            </a:rPr>
            <a:t>Реализация основного содержания  программы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500" kern="1200" dirty="0">
              <a:solidFill>
                <a:schemeClr val="bg1"/>
              </a:solidFill>
            </a:rPr>
            <a:t>Анализ промежуточных результатов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>
            <a:solidFill>
              <a:schemeClr val="bg1"/>
            </a:solidFill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500" kern="1200" dirty="0">
            <a:solidFill>
              <a:srgbClr val="3333CC"/>
            </a:solidFill>
          </a:endParaRPr>
        </a:p>
      </dsp:txBody>
      <dsp:txXfrm rot="5400000">
        <a:off x="3535698" y="781989"/>
        <a:ext cx="3287845" cy="2345971"/>
      </dsp:txXfrm>
    </dsp:sp>
    <dsp:sp modelId="{39E93070-7244-4D02-B5C3-052B7491E6B3}">
      <dsp:nvSpPr>
        <dsp:cNvPr id="0" name=""/>
        <dsp:cNvSpPr/>
      </dsp:nvSpPr>
      <dsp:spPr>
        <a:xfrm rot="16200000">
          <a:off x="6759079" y="311052"/>
          <a:ext cx="3909951" cy="3287845"/>
        </a:xfrm>
        <a:prstGeom prst="flowChartManualOperation">
          <a:avLst/>
        </a:prstGeom>
        <a:solidFill>
          <a:srgbClr val="0000FF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3803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Анализ полученных результатов 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Разработка научных и  методических продуктов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kern="1200" dirty="0"/>
            <a:t>Трансляция инновации</a:t>
          </a:r>
        </a:p>
      </dsp:txBody>
      <dsp:txXfrm rot="5400000">
        <a:off x="7070132" y="781989"/>
        <a:ext cx="3287845" cy="23459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3D6CF5-47BC-4B01-929D-B7F6D30C2343}">
      <dsp:nvSpPr>
        <dsp:cNvPr id="0" name=""/>
        <dsp:cNvSpPr/>
      </dsp:nvSpPr>
      <dsp:spPr>
        <a:xfrm>
          <a:off x="446511" y="1025794"/>
          <a:ext cx="2389860" cy="1971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Особенности набора групп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Особенности адаптации и мотивации к профессии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kern="1200" dirty="0"/>
            <a:t>Метод проектных команд –основа с 1 </a:t>
          </a:r>
          <a:r>
            <a:rPr lang="ru-RU" sz="1600" kern="1200" dirty="0"/>
            <a:t>курса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600" kern="1200" dirty="0"/>
        </a:p>
      </dsp:txBody>
      <dsp:txXfrm>
        <a:off x="491872" y="1071155"/>
        <a:ext cx="2299138" cy="1458027"/>
      </dsp:txXfrm>
    </dsp:sp>
    <dsp:sp modelId="{3994DB7C-7F9A-4AD1-ABB8-B16B7441ED21}">
      <dsp:nvSpPr>
        <dsp:cNvPr id="0" name=""/>
        <dsp:cNvSpPr/>
      </dsp:nvSpPr>
      <dsp:spPr>
        <a:xfrm>
          <a:off x="1808475" y="1437185"/>
          <a:ext cx="3103261" cy="3103261"/>
        </a:xfrm>
        <a:prstGeom prst="leftCircularArrow">
          <a:avLst>
            <a:gd name="adj1" fmla="val 3403"/>
            <a:gd name="adj2" fmla="val 421299"/>
            <a:gd name="adj3" fmla="val 2899929"/>
            <a:gd name="adj4" fmla="val 9727609"/>
            <a:gd name="adj5" fmla="val 3971"/>
          </a:avLst>
        </a:prstGeom>
        <a:solidFill>
          <a:schemeClr val="accent4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C9AF30-A5AD-44F0-88A6-8D6BD381F506}">
      <dsp:nvSpPr>
        <dsp:cNvPr id="0" name=""/>
        <dsp:cNvSpPr/>
      </dsp:nvSpPr>
      <dsp:spPr>
        <a:xfrm>
          <a:off x="736757" y="2658949"/>
          <a:ext cx="2510989" cy="770964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«Тренировочный полигон»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BIM -  </a:t>
          </a:r>
          <a:r>
            <a:rPr lang="ru-RU" sz="1300" kern="1200" dirty="0"/>
            <a:t>центр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759338" y="2681530"/>
        <a:ext cx="2465827" cy="725802"/>
      </dsp:txXfrm>
    </dsp:sp>
    <dsp:sp modelId="{F6C1A1D4-120C-4F52-9B88-AD0B3CA11DB8}">
      <dsp:nvSpPr>
        <dsp:cNvPr id="0" name=""/>
        <dsp:cNvSpPr/>
      </dsp:nvSpPr>
      <dsp:spPr>
        <a:xfrm>
          <a:off x="3762534" y="1544057"/>
          <a:ext cx="2389860" cy="1971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-124021"/>
              <a:satOff val="-3782"/>
              <a:lumOff val="133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Идея дифференцированной группировки команд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Групповые проекты на основе запросов практики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Опережающее трудоустройство</a:t>
          </a:r>
        </a:p>
      </dsp:txBody>
      <dsp:txXfrm>
        <a:off x="3807895" y="2011804"/>
        <a:ext cx="2299138" cy="1458027"/>
      </dsp:txXfrm>
    </dsp:sp>
    <dsp:sp modelId="{92FC8B52-595C-4111-BD8A-E5E8F3D2D8A8}">
      <dsp:nvSpPr>
        <dsp:cNvPr id="0" name=""/>
        <dsp:cNvSpPr/>
      </dsp:nvSpPr>
      <dsp:spPr>
        <a:xfrm>
          <a:off x="5073959" y="-341777"/>
          <a:ext cx="3113348" cy="3113348"/>
        </a:xfrm>
        <a:prstGeom prst="circularArrow">
          <a:avLst>
            <a:gd name="adj1" fmla="val 3392"/>
            <a:gd name="adj2" fmla="val 419824"/>
            <a:gd name="adj3" fmla="val 19475369"/>
            <a:gd name="adj4" fmla="val 12646215"/>
            <a:gd name="adj5" fmla="val 3958"/>
          </a:avLst>
        </a:prstGeom>
        <a:solidFill>
          <a:schemeClr val="accent4">
            <a:shade val="90000"/>
            <a:hueOff val="-248070"/>
            <a:satOff val="-7290"/>
            <a:lumOff val="2416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93C428-7C2D-41D1-8204-B08513112B54}">
      <dsp:nvSpPr>
        <dsp:cNvPr id="0" name=""/>
        <dsp:cNvSpPr/>
      </dsp:nvSpPr>
      <dsp:spPr>
        <a:xfrm>
          <a:off x="4329246" y="477041"/>
          <a:ext cx="2124320" cy="1207745"/>
        </a:xfrm>
        <a:prstGeom prst="roundRect">
          <a:avLst>
            <a:gd name="adj" fmla="val 10000"/>
          </a:avLst>
        </a:prstGeom>
        <a:solidFill>
          <a:schemeClr val="accent3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0160" rIns="1524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800" kern="1200" dirty="0"/>
            <a:t>«</a:t>
          </a:r>
          <a:r>
            <a:rPr lang="ru-RU" sz="1200" kern="1200" dirty="0"/>
            <a:t>База возможностей (отраслевая кафедра)»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Центр </a:t>
          </a:r>
          <a:r>
            <a:rPr lang="ru-RU" sz="1200" kern="1200" dirty="0" err="1"/>
            <a:t>прототипирования</a:t>
          </a:r>
          <a:endParaRPr lang="ru-RU" sz="12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200" kern="1200" dirty="0"/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200" kern="1200" dirty="0"/>
            <a:t>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800" kern="1200" dirty="0"/>
        </a:p>
      </dsp:txBody>
      <dsp:txXfrm>
        <a:off x="4364620" y="512415"/>
        <a:ext cx="2053572" cy="1136997"/>
      </dsp:txXfrm>
    </dsp:sp>
    <dsp:sp modelId="{B13FD6CC-2331-425D-A23A-0C20286ACF62}">
      <dsp:nvSpPr>
        <dsp:cNvPr id="0" name=""/>
        <dsp:cNvSpPr/>
      </dsp:nvSpPr>
      <dsp:spPr>
        <a:xfrm>
          <a:off x="6956487" y="951011"/>
          <a:ext cx="2389860" cy="19711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4">
              <a:shade val="80000"/>
              <a:hueOff val="-248042"/>
              <a:satOff val="-7564"/>
              <a:lumOff val="2676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24765" rIns="24765" bIns="2476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 Работа на малом предприятии под конкретный заказ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300" kern="1200" dirty="0"/>
            <a:t>Публичная защита группового проекта</a:t>
          </a:r>
        </a:p>
      </dsp:txBody>
      <dsp:txXfrm>
        <a:off x="7001848" y="996372"/>
        <a:ext cx="2299138" cy="1458027"/>
      </dsp:txXfrm>
    </dsp:sp>
    <dsp:sp modelId="{417C6303-DE72-4DE7-901E-0D181E88F9BC}">
      <dsp:nvSpPr>
        <dsp:cNvPr id="0" name=""/>
        <dsp:cNvSpPr/>
      </dsp:nvSpPr>
      <dsp:spPr>
        <a:xfrm>
          <a:off x="7487567" y="2350193"/>
          <a:ext cx="2124320" cy="1143906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Малое инновационное предприятие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платформ </a:t>
          </a:r>
          <a:r>
            <a:rPr lang="ru-RU" sz="1300" kern="1200" dirty="0" err="1"/>
            <a:t>BusinessChain</a:t>
          </a:r>
          <a:r>
            <a:rPr lang="ru-RU" sz="1300" kern="1200" dirty="0"/>
            <a:t> 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7521071" y="2383697"/>
        <a:ext cx="2057312" cy="10768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988A11-981E-46DE-973B-9FF3EE5EA08B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A5463-58BE-42AA-A08A-49EADB9FF9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408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Пояснени</a:t>
            </a:r>
            <a:r>
              <a:rPr lang="ru-RU" baseline="0" dirty="0"/>
              <a:t>е может быть –  без  обновления системы колледжа, в том числе профессионального взаимодействия и взаимоотношений инноваций не получить.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Инновационная деятельность подчиняется  определенным правилам, они на экране.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Мы</a:t>
            </a:r>
            <a:r>
              <a:rPr lang="ru-RU" baseline="0" dirty="0"/>
              <a:t>  находимся на этапе реализации цели проекта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Пока</a:t>
            </a:r>
            <a:r>
              <a:rPr lang="ru-RU" baseline="0" dirty="0"/>
              <a:t> такой вариант. Может быть  придумает графически интереснее.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dirty="0"/>
              <a:t>Инновационные</a:t>
            </a:r>
            <a:r>
              <a:rPr lang="ru-RU" sz="1200" baseline="0" dirty="0"/>
              <a:t> потенциал – ответ на вопросы:  </a:t>
            </a:r>
            <a:r>
              <a:rPr lang="ru-RU" sz="1200" dirty="0"/>
              <a:t>какие новые нормы  появятся в результате реализации проекта? Какие новые отношения будут регулировать новые нормы?</a:t>
            </a:r>
            <a:r>
              <a:rPr lang="ru-RU" sz="1200" baseline="0" dirty="0"/>
              <a:t> Колледж  должен предложить  другим ПОО, как решать подобные проблемы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Здесь</a:t>
            </a:r>
            <a:r>
              <a:rPr lang="ru-RU" baseline="0" dirty="0"/>
              <a:t> можно сказать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2A5463-58BE-42AA-A08A-49EADB9FF966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380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89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6528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940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412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2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1147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0681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2735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4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528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E6AE80C-A64E-43F7-B1EA-DA7758684BAC}" type="datetimeFigureOut">
              <a:rPr lang="ru-RU" smtClean="0"/>
              <a:pPr/>
              <a:t>08.04.2022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8DAB511-237E-4F7A-8CCB-E44FEAEFDA5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398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200" b="1" dirty="0"/>
              <a:t>Федеральная инновационная площадка</a:t>
            </a:r>
            <a:br>
              <a:rPr lang="ru-RU" sz="3200" b="1" dirty="0"/>
            </a:br>
            <a:r>
              <a:rPr lang="ru-RU" sz="3200" b="1" dirty="0"/>
              <a:t>«Повышение качества </a:t>
            </a:r>
            <a:r>
              <a:rPr lang="ru-RU" sz="3200" b="1" dirty="0" err="1"/>
              <a:t>практикоориентированной</a:t>
            </a:r>
            <a:r>
              <a:rPr lang="ru-RU" sz="3200" b="1" dirty="0"/>
              <a:t> подготовки рабочих кадров и  специалистов среднего звена на основе социального партнерства и  технологий информационного моделирования»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580909" y="4455621"/>
            <a:ext cx="4577541" cy="1143000"/>
          </a:xfrm>
        </p:spPr>
        <p:txBody>
          <a:bodyPr/>
          <a:lstStyle/>
          <a:p>
            <a:r>
              <a:rPr lang="ru-RU" dirty="0" err="1"/>
              <a:t>О.а</a:t>
            </a:r>
            <a:r>
              <a:rPr lang="ru-RU" dirty="0"/>
              <a:t>. </a:t>
            </a:r>
            <a:r>
              <a:rPr lang="ru-RU" dirty="0" err="1"/>
              <a:t>Халепо</a:t>
            </a:r>
            <a:r>
              <a:rPr lang="ru-RU" dirty="0"/>
              <a:t>, директор, руководитель проекта</a:t>
            </a:r>
          </a:p>
        </p:txBody>
      </p:sp>
    </p:spTree>
    <p:extLst>
      <p:ext uri="{BB962C8B-B14F-4D97-AF65-F5344CB8AC3E}">
        <p14:creationId xmlns:p14="http://schemas.microsoft.com/office/powerpoint/2010/main" val="3475441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>
          <a:xfrm>
            <a:off x="688769" y="457200"/>
            <a:ext cx="9522031" cy="106680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292929"/>
                </a:solidFill>
                <a:latin typeface="+mn-lt"/>
              </a:rPr>
              <a:t>Инновация</a:t>
            </a:r>
            <a:endParaRPr lang="ru-RU" dirty="0">
              <a:latin typeface="+mn-lt"/>
            </a:endParaRPr>
          </a:p>
        </p:txBody>
      </p:sp>
      <p:sp>
        <p:nvSpPr>
          <p:cNvPr id="8195" name="Содержимое 2"/>
          <p:cNvSpPr>
            <a:spLocks noGrp="1"/>
          </p:cNvSpPr>
          <p:nvPr>
            <p:ph idx="1"/>
          </p:nvPr>
        </p:nvSpPr>
        <p:spPr>
          <a:xfrm>
            <a:off x="665018" y="2041612"/>
            <a:ext cx="11055928" cy="4816388"/>
          </a:xfrm>
        </p:spPr>
        <p:txBody>
          <a:bodyPr>
            <a:normAutofit/>
          </a:bodyPr>
          <a:lstStyle/>
          <a:p>
            <a:r>
              <a:rPr lang="ru-RU" sz="1800" b="1" i="1" dirty="0">
                <a:solidFill>
                  <a:srgbClr val="292929"/>
                </a:solidFill>
              </a:rPr>
              <a:t>Инновация  </a:t>
            </a:r>
            <a:r>
              <a:rPr lang="ru-RU" sz="1800" dirty="0">
                <a:solidFill>
                  <a:srgbClr val="292929"/>
                </a:solidFill>
              </a:rPr>
              <a:t>- (англ. </a:t>
            </a:r>
            <a:r>
              <a:rPr lang="ru-RU" sz="1800" dirty="0" err="1">
                <a:solidFill>
                  <a:srgbClr val="292929"/>
                </a:solidFill>
              </a:rPr>
              <a:t>innovation</a:t>
            </a:r>
            <a:r>
              <a:rPr lang="ru-RU" sz="1800" dirty="0">
                <a:solidFill>
                  <a:srgbClr val="292929"/>
                </a:solidFill>
              </a:rPr>
              <a:t> — нововведение, буквально означает «инвестиция в новацию») конечный </a:t>
            </a:r>
            <a:r>
              <a:rPr lang="ru-RU" sz="1800" b="1" dirty="0">
                <a:solidFill>
                  <a:srgbClr val="292929"/>
                </a:solidFill>
              </a:rPr>
              <a:t>результат</a:t>
            </a:r>
            <a:r>
              <a:rPr lang="ru-RU" sz="1800" dirty="0">
                <a:solidFill>
                  <a:srgbClr val="292929"/>
                </a:solidFill>
              </a:rPr>
              <a:t> инновационной деятельности, </a:t>
            </a:r>
            <a:r>
              <a:rPr lang="ru-RU" sz="1800" b="1" dirty="0">
                <a:solidFill>
                  <a:srgbClr val="292929"/>
                </a:solidFill>
              </a:rPr>
              <a:t>получивший реализацию в виде нового или усовершенствованного продукта</a:t>
            </a:r>
            <a:r>
              <a:rPr lang="ru-RU" sz="1800" dirty="0">
                <a:solidFill>
                  <a:srgbClr val="292929"/>
                </a:solidFill>
              </a:rPr>
              <a:t>, реализуемого на рынке, нового или усовершенствованного технологического процесса, используемого в практической деятельности. </a:t>
            </a:r>
          </a:p>
          <a:p>
            <a:endParaRPr lang="ru-RU" sz="1800" dirty="0">
              <a:solidFill>
                <a:srgbClr val="292929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b="1" i="1" dirty="0">
                <a:solidFill>
                  <a:srgbClr val="292929"/>
                </a:solidFill>
              </a:rPr>
              <a:t>Инновация – </a:t>
            </a:r>
            <a:r>
              <a:rPr lang="ru-RU" sz="1800" dirty="0">
                <a:solidFill>
                  <a:srgbClr val="292929"/>
                </a:solidFill>
              </a:rPr>
              <a:t>глубинные изменения в образовательной системе, меняющая суть взаимоотношений (ценностей и целей) субъектов образовательного процесса.</a:t>
            </a:r>
          </a:p>
          <a:p>
            <a:pPr eaLnBrk="1" hangingPunct="1">
              <a:lnSpc>
                <a:spcPct val="90000"/>
              </a:lnSpc>
            </a:pPr>
            <a:endParaRPr lang="ru-RU" sz="1800" dirty="0">
              <a:solidFill>
                <a:srgbClr val="292929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ru-RU" sz="1800" b="1" i="1" dirty="0">
                <a:solidFill>
                  <a:srgbClr val="292929"/>
                </a:solidFill>
              </a:rPr>
              <a:t>Новшества</a:t>
            </a:r>
            <a:r>
              <a:rPr lang="ru-RU" sz="1800" dirty="0">
                <a:solidFill>
                  <a:srgbClr val="292929"/>
                </a:solidFill>
              </a:rPr>
              <a:t> – внешние изменения (улучшения) определенных параметров и характеристик образовательной системы, изначально не предполагающие ценностных изменений во взаимоотношениях субъектов образования</a:t>
            </a:r>
          </a:p>
          <a:p>
            <a:pPr eaLnBrk="1" hangingPunct="1">
              <a:lnSpc>
                <a:spcPct val="90000"/>
              </a:lnSpc>
            </a:pPr>
            <a:r>
              <a:rPr lang="ru-RU" sz="1800" dirty="0">
                <a:solidFill>
                  <a:srgbClr val="FF0000"/>
                </a:solidFill>
              </a:rPr>
              <a:t>Превращение («внедрение») </a:t>
            </a:r>
            <a:r>
              <a:rPr lang="ru-RU" sz="1800" b="1" dirty="0">
                <a:solidFill>
                  <a:srgbClr val="FF0000"/>
                </a:solidFill>
              </a:rPr>
              <a:t>новшества</a:t>
            </a:r>
            <a:r>
              <a:rPr lang="ru-RU" sz="1800" dirty="0">
                <a:solidFill>
                  <a:srgbClr val="FF0000"/>
                </a:solidFill>
              </a:rPr>
              <a:t> в </a:t>
            </a:r>
            <a:r>
              <a:rPr lang="ru-RU" sz="1800" b="1" dirty="0">
                <a:solidFill>
                  <a:srgbClr val="FF0000"/>
                </a:solidFill>
              </a:rPr>
              <a:t>инновацию </a:t>
            </a:r>
            <a:r>
              <a:rPr lang="ru-RU" sz="1800" dirty="0">
                <a:solidFill>
                  <a:srgbClr val="FF0000"/>
                </a:solidFill>
              </a:rPr>
              <a:t>происходит только на ценностной основе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ПРинципы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282242" cy="3378200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dirty="0"/>
              <a:t> Объективности. 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 Достоверности и обоснованности.</a:t>
            </a:r>
          </a:p>
          <a:p>
            <a:pPr>
              <a:buFont typeface="Wingdings" pitchFamily="2" charset="2"/>
              <a:buChar char="§"/>
            </a:pPr>
            <a:r>
              <a:rPr lang="ru-RU" dirty="0"/>
              <a:t> Системности.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87291" y="943527"/>
            <a:ext cx="4937760" cy="736282"/>
          </a:xfrm>
        </p:spPr>
        <p:txBody>
          <a:bodyPr/>
          <a:lstStyle/>
          <a:p>
            <a:r>
              <a:rPr lang="ru-RU" dirty="0"/>
              <a:t>Условия эффективности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5607050" y="1710047"/>
            <a:ext cx="6220773" cy="4250487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Предварительный тщательный  анализ явления, его исторический обзор, изучение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научно – педагогической литературы, массовой практики.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Четкое формулирование</a:t>
            </a:r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цели, задач инновационного проекта, планируемых результатов на каждом этапе.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Наличие компетентных кадров.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Обеспечение всеми видами ресурсов.</a:t>
            </a:r>
          </a:p>
          <a:p>
            <a:pPr>
              <a:lnSpc>
                <a:spcPct val="80000"/>
              </a:lnSpc>
              <a:buFont typeface="Arial" pitchFamily="34" charset="0"/>
              <a:buChar char="•"/>
            </a:pP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 Управление инновационного  деятельностью.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A7F29A-3319-4C32-8425-A1F8F9B80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Логика инновационной деятельности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E325C6D-34A8-449F-8342-56BE18D87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575074"/>
              </p:ext>
            </p:extLst>
          </p:nvPr>
        </p:nvGraphicFramePr>
        <p:xfrm>
          <a:off x="1270659" y="1885208"/>
          <a:ext cx="10359242" cy="39099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05563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1" y="286603"/>
            <a:ext cx="10371909" cy="1450757"/>
          </a:xfrm>
        </p:spPr>
        <p:txBody>
          <a:bodyPr/>
          <a:lstStyle/>
          <a:p>
            <a:r>
              <a:rPr lang="ru-RU" dirty="0"/>
              <a:t>Статус федеральной инновационной площадки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769" y="1845734"/>
            <a:ext cx="10770919" cy="4412562"/>
          </a:xfrm>
        </p:spPr>
        <p:txBody>
          <a:bodyPr/>
          <a:lstStyle/>
          <a:p>
            <a:r>
              <a:rPr lang="ru-RU" dirty="0"/>
              <a:t>Приказ </a:t>
            </a:r>
            <a:r>
              <a:rPr lang="ru-RU" dirty="0" err="1"/>
              <a:t>Минпросвещения</a:t>
            </a:r>
            <a:r>
              <a:rPr lang="ru-RU" dirty="0"/>
              <a:t> от 30.12.2021 №1036</a:t>
            </a:r>
          </a:p>
          <a:p>
            <a:r>
              <a:rPr lang="ru-RU" dirty="0"/>
              <a:t>ОГБПОУ «Новгородский строительный колледж» получил статус федеральной инновационной площадки и право вести инновационную деятельность по теме </a:t>
            </a:r>
            <a:r>
              <a:rPr lang="ru-RU" b="1" dirty="0"/>
              <a:t>«Повышение качества </a:t>
            </a:r>
            <a:r>
              <a:rPr lang="ru-RU" b="1" dirty="0" err="1"/>
              <a:t>практикоориентированной</a:t>
            </a:r>
            <a:r>
              <a:rPr lang="ru-RU" b="1" dirty="0"/>
              <a:t> подготовки рабочих кадров и  специалистов среднего звена на основе социального партнерства и  технологий информационного моделирования».  </a:t>
            </a:r>
          </a:p>
          <a:p>
            <a:r>
              <a:rPr lang="ru-RU" b="1" dirty="0"/>
              <a:t>Руководитель проекта </a:t>
            </a:r>
            <a:r>
              <a:rPr lang="ru-RU" dirty="0"/>
              <a:t>– </a:t>
            </a:r>
            <a:r>
              <a:rPr lang="ru-RU" dirty="0" err="1"/>
              <a:t>Халепо</a:t>
            </a:r>
            <a:r>
              <a:rPr lang="ru-RU" dirty="0"/>
              <a:t> О.А., директор колледжа, </a:t>
            </a:r>
          </a:p>
          <a:p>
            <a:r>
              <a:rPr lang="ru-RU" b="1" dirty="0"/>
              <a:t>Научные руководители </a:t>
            </a:r>
            <a:r>
              <a:rPr lang="ru-RU" dirty="0"/>
              <a:t>–</a:t>
            </a:r>
          </a:p>
          <a:p>
            <a:r>
              <a:rPr lang="ru-RU" dirty="0"/>
              <a:t>Е.А. </a:t>
            </a:r>
            <a:r>
              <a:rPr lang="ru-RU" dirty="0" err="1"/>
              <a:t>Тимошко</a:t>
            </a:r>
            <a:r>
              <a:rPr lang="ru-RU" dirty="0"/>
              <a:t>, кандидат педагогических наук, </a:t>
            </a:r>
          </a:p>
          <a:p>
            <a:r>
              <a:rPr lang="ru-RU" dirty="0"/>
              <a:t>О.А. </a:t>
            </a:r>
            <a:r>
              <a:rPr lang="ru-RU" dirty="0" err="1"/>
              <a:t>Лепнёва</a:t>
            </a:r>
            <a:r>
              <a:rPr lang="ru-RU" dirty="0"/>
              <a:t>, кандидат педагогических наук</a:t>
            </a:r>
          </a:p>
          <a:p>
            <a:endParaRPr lang="ru-RU" dirty="0"/>
          </a:p>
          <a:p>
            <a:r>
              <a:rPr lang="ru-RU" b="1" dirty="0"/>
              <a:t>Срок реализации проекта</a:t>
            </a:r>
            <a:r>
              <a:rPr lang="ru-RU" dirty="0"/>
              <a:t>: 2020-2026</a:t>
            </a:r>
          </a:p>
        </p:txBody>
      </p:sp>
    </p:spTree>
    <p:extLst>
      <p:ext uri="{BB962C8B-B14F-4D97-AF65-F5344CB8AC3E}">
        <p14:creationId xmlns:p14="http://schemas.microsoft.com/office/powerpoint/2010/main" val="8310421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ru-RU" sz="2800" b="1" dirty="0"/>
              <a:t>Направления деятельности инновационной площадки, в рамках которого реализуется представленный проект.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Разработка, апробация  и внедрение:</a:t>
            </a:r>
          </a:p>
          <a:p>
            <a:r>
              <a:rPr lang="ru-RU" dirty="0"/>
              <a:t>- новых профилей (специализаций) подготовки в сфере профессионального образования, обеспечивающих формирование кадрового и научного потенциала в соответствии с основными направлениями социально-экономического развития Российской Федерации (1.3);</a:t>
            </a:r>
          </a:p>
          <a:p>
            <a:r>
              <a:rPr lang="ru-RU" dirty="0"/>
              <a:t>-  новых элементов содержания образования и систем воспитания, новых педагогических технологий, учебно-методических и учебно-лабораторных комплексов, форм, методов и средств обучения и воспитания в организациях, осуществляющих образовательную деятельность в том числе с использованием ресурсов негосударственного сектора (1.1.).</a:t>
            </a:r>
          </a:p>
        </p:txBody>
      </p:sp>
    </p:spTree>
    <p:extLst>
      <p:ext uri="{BB962C8B-B14F-4D97-AF65-F5344CB8AC3E}">
        <p14:creationId xmlns:p14="http://schemas.microsoft.com/office/powerpoint/2010/main" val="3937176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883524" y="979153"/>
            <a:ext cx="5139641" cy="73628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Проект направлен </a:t>
            </a:r>
          </a:p>
          <a:p>
            <a:r>
              <a:rPr lang="ru-RU" b="1" dirty="0"/>
              <a:t>на разрешение противоречия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883524" y="1762937"/>
            <a:ext cx="4937760" cy="33782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между необходимостью обеспечения </a:t>
            </a:r>
            <a:r>
              <a:rPr lang="ru-RU" dirty="0"/>
              <a:t>рабочими кадрами и специалистами среднего звена высоких темпов строительства объектов, </a:t>
            </a:r>
            <a:r>
              <a:rPr lang="ru-RU" u="sng" dirty="0"/>
              <a:t>на основе новых технологий и материалов </a:t>
            </a:r>
            <a:r>
              <a:rPr lang="ru-RU" dirty="0"/>
              <a:t>за счет вариативности представляемых на рынок проектов </a:t>
            </a:r>
            <a:r>
              <a:rPr lang="ru-RU" b="1" dirty="0"/>
              <a:t>и реальным процессом обучения в колледже</a:t>
            </a:r>
            <a:r>
              <a:rPr lang="ru-RU" dirty="0"/>
              <a:t>, который </a:t>
            </a:r>
            <a:r>
              <a:rPr lang="ru-RU" u="sng" dirty="0"/>
              <a:t>недостаточно ориентирован на формирование навыков реального производства</a:t>
            </a:r>
            <a:r>
              <a:rPr lang="ru-RU" dirty="0"/>
              <a:t>, опыта разработки и реализации проектов на основе современных технологий моделирования целостного жизненного цикла строительства.</a:t>
            </a:r>
          </a:p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6217920" y="1026655"/>
            <a:ext cx="4937760" cy="73628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Цель  </a:t>
            </a:r>
            <a:r>
              <a:rPr lang="ru-RU" dirty="0"/>
              <a:t> проекта -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6096000" y="1715435"/>
            <a:ext cx="5826825" cy="337820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/>
              <a:t>обеспечить реализацию </a:t>
            </a:r>
            <a:r>
              <a:rPr lang="ru-RU" b="1" dirty="0" err="1"/>
              <a:t>практикоориентированной</a:t>
            </a:r>
            <a:r>
              <a:rPr lang="ru-RU" b="1" dirty="0"/>
              <a:t> подготовки рабочих кадров и специалистов среднего звена через функционирование: </a:t>
            </a:r>
          </a:p>
          <a:p>
            <a:r>
              <a:rPr lang="ru-RU" dirty="0"/>
              <a:t>- тренировочного полигона, </a:t>
            </a:r>
          </a:p>
          <a:p>
            <a:r>
              <a:rPr lang="ru-RU" dirty="0"/>
              <a:t>- отраслевых кафедр на базе предприятий - партнеров, </a:t>
            </a:r>
          </a:p>
          <a:p>
            <a:pPr marL="90488" indent="-90488"/>
            <a:r>
              <a:rPr lang="ru-RU" dirty="0"/>
              <a:t>- деятельность малого предприятия с использованием технологий информационного моделирования в строительстве (BIM) на основе принципа социального партнерства.</a:t>
            </a:r>
          </a:p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973777" y="5403273"/>
            <a:ext cx="109609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Предмет проекта</a:t>
            </a:r>
            <a:r>
              <a:rPr lang="ru-RU" dirty="0"/>
              <a:t>: содержание и организация </a:t>
            </a:r>
            <a:r>
              <a:rPr lang="ru-RU" dirty="0" err="1"/>
              <a:t>практикоориентированой</a:t>
            </a:r>
            <a:r>
              <a:rPr lang="ru-RU" dirty="0"/>
              <a:t> подготовки рабочих кадров и специалистов среднего звена сферы строительства и архитектуры.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7943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268" y="286603"/>
            <a:ext cx="10514412" cy="1300897"/>
          </a:xfrm>
        </p:spPr>
        <p:txBody>
          <a:bodyPr>
            <a:normAutofit/>
          </a:bodyPr>
          <a:lstStyle/>
          <a:p>
            <a:r>
              <a:rPr lang="ru-RU" sz="2800" b="1" dirty="0"/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305" y="1993901"/>
            <a:ext cx="11208327" cy="45177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1.Рассмотреть российский и зарубежный опыт организации </a:t>
            </a:r>
            <a:r>
              <a:rPr lang="ru-RU" dirty="0" err="1"/>
              <a:t>практикоориентированной</a:t>
            </a:r>
            <a:r>
              <a:rPr lang="ru-RU" dirty="0"/>
              <a:t> подготовки кадров, его законодательные основы и механизмы социального партнерства. </a:t>
            </a:r>
          </a:p>
          <a:p>
            <a:r>
              <a:rPr lang="ru-RU" dirty="0"/>
              <a:t>2. Проанализировать потребности предприятий - партнеров в подготовке кадров на предмет соответствия развивающемуся высокотехнологичному производству, компетенциям цифровой экономики. </a:t>
            </a:r>
          </a:p>
          <a:p>
            <a:r>
              <a:rPr lang="ru-RU" dirty="0"/>
              <a:t>3. Реализовать проекты «Центр по внедрению инновационных технологий информационного моделирования в строительстве («BIM центр»), «Тренировочный полигон», «База возможностей (отраслевые кафедры на предприятиях», «Малое инновационное предприятие».</a:t>
            </a:r>
          </a:p>
          <a:p>
            <a:r>
              <a:rPr lang="ru-RU" dirty="0"/>
              <a:t>4. Включить в содержание основных и дополнительных профессиональных образовательных программ направления «Строительство», «Архитектура» освоение технологий информационного моделирования в строительстве (BIM).</a:t>
            </a:r>
          </a:p>
          <a:p>
            <a:r>
              <a:rPr lang="ru-RU" dirty="0"/>
              <a:t>5. Заключить договор с Государственным университетом управления по использованию платформы </a:t>
            </a:r>
            <a:r>
              <a:rPr lang="ru-RU" dirty="0" err="1"/>
              <a:t>BusinessChain</a:t>
            </a:r>
            <a:r>
              <a:rPr lang="ru-RU" dirty="0"/>
              <a:t> для проектной деятельности. </a:t>
            </a:r>
          </a:p>
          <a:p>
            <a:r>
              <a:rPr lang="ru-RU" dirty="0"/>
              <a:t>6. Реализовать модель производственной практики как процесс разработки группового проекта, его апробацию на базе предприятий – партнеров, с выходом на публичную защиту (диплом). </a:t>
            </a:r>
          </a:p>
          <a:p>
            <a:r>
              <a:rPr lang="ru-RU" dirty="0"/>
              <a:t>7. Организовать мониторинг качества </a:t>
            </a:r>
            <a:r>
              <a:rPr lang="ru-RU" dirty="0" err="1"/>
              <a:t>практикоориентированной</a:t>
            </a:r>
            <a:r>
              <a:rPr lang="ru-RU" dirty="0"/>
              <a:t> подготовки рабочих кадров и специалистов среднего звена, с участием экспертов из числа партнеров – работодателей. </a:t>
            </a:r>
          </a:p>
          <a:p>
            <a:r>
              <a:rPr lang="ru-RU" dirty="0"/>
              <a:t>8. Осуществить анализ результатов эксперимента и организовать диссеминацию инновационного опыта в рамках ежегодной научно – практической конференции колледжа, конференций организаций - партнеров, журнал «Вестник НОПРИЗ», публикацию результативного опыта в сборниках научно – методических материалов.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891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817802"/>
          </a:xfrm>
        </p:spPr>
        <p:txBody>
          <a:bodyPr>
            <a:normAutofit/>
          </a:bodyPr>
          <a:lstStyle/>
          <a:p>
            <a:pPr algn="ctr"/>
            <a:r>
              <a:rPr lang="ru-RU" sz="2800" dirty="0"/>
              <a:t>Графическая модель 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4533774"/>
              </p:ext>
            </p:extLst>
          </p:nvPr>
        </p:nvGraphicFramePr>
        <p:xfrm>
          <a:off x="1096963" y="1846263"/>
          <a:ext cx="1005840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2530" y="286603"/>
            <a:ext cx="10889672" cy="1450757"/>
          </a:xfrm>
        </p:spPr>
        <p:txBody>
          <a:bodyPr>
            <a:normAutofit/>
          </a:bodyPr>
          <a:lstStyle/>
          <a:p>
            <a:r>
              <a:rPr lang="ru-RU" sz="2800" b="1" dirty="0"/>
              <a:t>Инновационный потенциал проекта </a:t>
            </a:r>
            <a:br>
              <a:rPr lang="ru-RU" sz="2800" dirty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79" y="1845734"/>
            <a:ext cx="10692939" cy="4023360"/>
          </a:xfrm>
        </p:spPr>
        <p:txBody>
          <a:bodyPr>
            <a:normAutofit lnSpcReduction="10000"/>
          </a:bodyPr>
          <a:lstStyle/>
          <a:p>
            <a:r>
              <a:rPr lang="ru-RU" dirty="0"/>
              <a:t>- модель </a:t>
            </a:r>
            <a:r>
              <a:rPr lang="ru-RU" dirty="0" err="1"/>
              <a:t>практикоориентированной</a:t>
            </a:r>
            <a:r>
              <a:rPr lang="ru-RU" dirty="0"/>
              <a:t> подготовки рабочих кадров и специалистов среднего звена, в основе которой лежит деятельность проектных групп на основе технологий информационного моделирования (BIM) в строительстве по разработки проектов, их апробация на базе предприятий – партнеров, с выходом на публичную защиту (диплом); </a:t>
            </a:r>
          </a:p>
          <a:p>
            <a:r>
              <a:rPr lang="ru-RU" dirty="0"/>
              <a:t>- регламент получения экспертизы и </a:t>
            </a:r>
            <a:r>
              <a:rPr lang="ru-RU" dirty="0" err="1"/>
              <a:t>стартапа</a:t>
            </a:r>
            <a:r>
              <a:rPr lang="ru-RU" dirty="0"/>
              <a:t> проекта с использованием платформы </a:t>
            </a:r>
            <a:r>
              <a:rPr lang="ru-RU" dirty="0" err="1"/>
              <a:t>BusinessChain</a:t>
            </a:r>
            <a:r>
              <a:rPr lang="ru-RU" dirty="0"/>
              <a:t>;</a:t>
            </a:r>
          </a:p>
          <a:p>
            <a:r>
              <a:rPr lang="ru-RU" dirty="0"/>
              <a:t> - порядок применения в процессе </a:t>
            </a:r>
            <a:r>
              <a:rPr lang="ru-RU" dirty="0" err="1"/>
              <a:t>практикоориентированного</a:t>
            </a:r>
            <a:r>
              <a:rPr lang="ru-RU" dirty="0"/>
              <a:t> обучения в колледже аддитивных технологий;</a:t>
            </a:r>
          </a:p>
          <a:p>
            <a:r>
              <a:rPr lang="ru-RU" dirty="0"/>
              <a:t> - нормы, регулирующие механизм создания малого инновационного предприятия в колледже; </a:t>
            </a:r>
          </a:p>
          <a:p>
            <a:r>
              <a:rPr lang="ru-RU" dirty="0"/>
              <a:t>- положение об организации </a:t>
            </a:r>
            <a:r>
              <a:rPr lang="ru-RU" dirty="0" err="1"/>
              <a:t>практикоориентированной</a:t>
            </a:r>
            <a:r>
              <a:rPr lang="ru-RU" dirty="0"/>
              <a:t> подготовки рабочих кадров и специалистов среднего звена, с описанием форм экспертной и субъектной оценки качества, адекватных потребностям работодателей.</a:t>
            </a:r>
          </a:p>
        </p:txBody>
      </p:sp>
    </p:spTree>
    <p:extLst>
      <p:ext uri="{BB962C8B-B14F-4D97-AF65-F5344CB8AC3E}">
        <p14:creationId xmlns:p14="http://schemas.microsoft.com/office/powerpoint/2010/main" val="41806007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900" y="286603"/>
            <a:ext cx="10050780" cy="1450757"/>
          </a:xfrm>
        </p:spPr>
        <p:txBody>
          <a:bodyPr>
            <a:normAutofit/>
          </a:bodyPr>
          <a:lstStyle/>
          <a:p>
            <a:r>
              <a:rPr lang="ru-RU" sz="2800" b="1" dirty="0"/>
              <a:t>Результаты проекта, имеющие практическую значимость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104900" y="1845733"/>
            <a:ext cx="10547350" cy="4495689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3300" dirty="0"/>
              <a:t>- </a:t>
            </a:r>
            <a:r>
              <a:rPr lang="ru-RU" sz="6400" dirty="0"/>
              <a:t>студенты - выпускники получат опыт разработки и реализации проектов, практические навыки и опыт работы по специальности, финансовую грамотность; </a:t>
            </a:r>
          </a:p>
          <a:p>
            <a:pPr algn="just"/>
            <a:r>
              <a:rPr lang="ru-RU" sz="6400" dirty="0"/>
              <a:t>-  выстроенная система сопровождения и адаптации выпускников на рабочем месте под реальные условия рынка труда;</a:t>
            </a:r>
          </a:p>
          <a:p>
            <a:pPr algn="just"/>
            <a:r>
              <a:rPr lang="ru-RU" sz="6400" dirty="0"/>
              <a:t> - импульс для </a:t>
            </a:r>
            <a:r>
              <a:rPr lang="ru-RU" sz="6400" dirty="0" err="1"/>
              <a:t>стартапов</a:t>
            </a:r>
            <a:r>
              <a:rPr lang="ru-RU" sz="6400" dirty="0"/>
              <a:t> в форме субъектов малого предприятия;</a:t>
            </a:r>
          </a:p>
          <a:p>
            <a:pPr algn="just"/>
            <a:r>
              <a:rPr lang="ru-RU" sz="6400" dirty="0"/>
              <a:t>- расширение возможности трудоустройства выпускников;</a:t>
            </a:r>
          </a:p>
          <a:p>
            <a:pPr algn="just"/>
            <a:r>
              <a:rPr lang="ru-RU" sz="6400" dirty="0"/>
              <a:t>- развитие инфраструктуры и расширение ресурсов колледжа за счет  реализации проектов:</a:t>
            </a:r>
          </a:p>
          <a:p>
            <a:pPr algn="just"/>
            <a:r>
              <a:rPr lang="ru-RU" sz="6400" dirty="0"/>
              <a:t>«Центр по внедрению инновационных технологий информационного моделирования в строительстве («BIM центр»), «Тренировочный полигон», </a:t>
            </a:r>
          </a:p>
          <a:p>
            <a:pPr algn="just"/>
            <a:r>
              <a:rPr lang="ru-RU" sz="6400" dirty="0"/>
              <a:t>«База возможностей (отраслевые кафедры предприятий-партнеров)»,</a:t>
            </a:r>
          </a:p>
          <a:p>
            <a:pPr algn="just"/>
            <a:r>
              <a:rPr lang="ru-RU" sz="6400" dirty="0"/>
              <a:t> «Малое инновационное предприятие» </a:t>
            </a:r>
          </a:p>
          <a:p>
            <a:pPr algn="just"/>
            <a:r>
              <a:rPr lang="ru-RU" sz="6400" dirty="0"/>
              <a:t>«Центр прототипирования по развитию и внедрению в производство аддитивных технологий в Новгородской области  (3</a:t>
            </a:r>
            <a:r>
              <a:rPr lang="en-US" sz="6400" dirty="0"/>
              <a:t>D </a:t>
            </a:r>
            <a:r>
              <a:rPr lang="ru-RU" sz="6400" dirty="0"/>
              <a:t>ЦЕНТР)»</a:t>
            </a:r>
          </a:p>
          <a:p>
            <a:pPr algn="just"/>
            <a:r>
              <a:rPr lang="ru-RU" sz="6400" dirty="0"/>
              <a:t>- организации деятельности центра по внедрению инновационных технологий информационного моделирования в строительстве («BIM центра»); </a:t>
            </a:r>
          </a:p>
        </p:txBody>
      </p:sp>
    </p:spTree>
    <p:extLst>
      <p:ext uri="{BB962C8B-B14F-4D97-AF65-F5344CB8AC3E}">
        <p14:creationId xmlns:p14="http://schemas.microsoft.com/office/powerpoint/2010/main" val="43567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Результаты проекта, имеющие практическую значимость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97279" y="1845734"/>
            <a:ext cx="10243655" cy="430568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- </a:t>
            </a:r>
            <a:r>
              <a:rPr lang="ru-RU" sz="2100" dirty="0"/>
              <a:t>повышение конкурентоспособности реализуемых образовательных программ; </a:t>
            </a:r>
          </a:p>
          <a:p>
            <a:r>
              <a:rPr lang="ru-RU" sz="2100" dirty="0"/>
              <a:t>- новые модули основных и дополнительных профессиональных программ: «Строительство и эксплуатация зданий и сооружений»: ОПД.11.Проектирование структуры умного дома., МДК.01.03. 3D моделирование макетов конструкций зданий и сооружений; МДК 01.04. Лазерное 3D сканирование зданий и сооружений; МДК 02.03. Автоматизация управления строительством; В МДК 02.03 тема – Использование беспилотных летательных аппаратов в строительстве; новый модуль - ПМ 06.Производство строительных конструкций и изделий с использованием аддитивных технологий (МДК 06.01 Технология производства строительных изделий с использованием аддитивных установок, МДК 06.02 Эксплуатация установок аддитивного производства, учебная практика по данному модулю) «Архитектура»: ОПД.13 Технологии информационного моделирования (BIM), включая по содержанию создание модели, автоматизацию управления строительством, авторский надзор, VR технологии в проектировании, 3D моделирование макетов конструкций зданий и сооружений; ОПД 12. Основы предпринимательской деятельности и финансовой грамотности; МДК 01.06 Архитектурное проектирование; МДК 01.07. Дизайн архитектурной среды; МДК. 01.08 </a:t>
            </a:r>
            <a:r>
              <a:rPr lang="ru-RU" sz="2100" dirty="0" err="1"/>
              <a:t>Предпроектные</a:t>
            </a:r>
            <a:r>
              <a:rPr lang="ru-RU" sz="2100" dirty="0"/>
              <a:t> исследования; ПМ.04. Концепция устойчивого развития (Умный город), включая МДК 04.01. Модели устойчивого развития города, МДК 04.02. Создание цифрового двойника объектов и сооружений (BIM); </a:t>
            </a:r>
          </a:p>
          <a:p>
            <a:r>
              <a:rPr lang="ru-RU" sz="2100" dirty="0"/>
              <a:t>-  комплекс показателей оценки компетенций и реализации форм экспертной и субъектной оценки качества </a:t>
            </a:r>
            <a:r>
              <a:rPr lang="ru-RU" sz="2100" dirty="0" err="1"/>
              <a:t>практикоориентированной</a:t>
            </a:r>
            <a:r>
              <a:rPr lang="ru-RU" sz="2100" dirty="0"/>
              <a:t> подготовки кадров, соответствующих потребностям работодателей - партнеров.</a:t>
            </a:r>
          </a:p>
          <a:p>
            <a:r>
              <a:rPr lang="ru-RU" sz="2100" dirty="0"/>
              <a:t>- повышение ответственности коллектива колледжа за качество подготовки специалистов;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5405" y="0"/>
            <a:ext cx="10058400" cy="1450757"/>
          </a:xfrm>
        </p:spPr>
        <p:txBody>
          <a:bodyPr>
            <a:normAutofit/>
          </a:bodyPr>
          <a:lstStyle/>
          <a:p>
            <a:r>
              <a:rPr lang="ru-RU" sz="2800" b="1" dirty="0"/>
              <a:t>В числе партнеров колледжа, поддержавших проект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750730"/>
            <a:ext cx="10255530" cy="4495689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общество с ограниченной ответственностью «</a:t>
            </a:r>
            <a:r>
              <a:rPr lang="ru-RU" dirty="0" err="1"/>
              <a:t>АрхиКО</a:t>
            </a:r>
            <a:r>
              <a:rPr lang="ru-RU" dirty="0"/>
              <a:t>», член Ассоциации саморегулируемых организаций «Гильдия проектировщиков Новгородской области»,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Новгородское отделение Союза архитекторов России,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ЗАО «</a:t>
            </a:r>
            <a:r>
              <a:rPr lang="ru-RU" dirty="0" err="1"/>
              <a:t>Проектстрой</a:t>
            </a:r>
            <a:r>
              <a:rPr lang="ru-RU" dirty="0"/>
              <a:t>», г. Великий Новгород,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Архитектурная мастерская ООО «</a:t>
            </a:r>
            <a:r>
              <a:rPr lang="ru-RU" dirty="0" err="1"/>
              <a:t>Архиком</a:t>
            </a:r>
            <a:r>
              <a:rPr lang="ru-RU" dirty="0"/>
              <a:t>»,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НОПРИЗ (Национальное объединение изыскателей и проектировщиков),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ООО НПО «Фабрика красок»,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СЗРЦ Концерна ВКО «Алмаз-Антей»; Институт прикладного материаловедения Концерна ВКО «Алмаз-Антей»,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Ассоциация инженеров по отоплению, вентиляции, кондиционированию воздуха, теплоснабжению и строительной теплофизике «Северо-Западный Межрегиональный Центр АВОК».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 Готов внедрять  результаты и продукты инновационной деятельности –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 </a:t>
            </a:r>
            <a:r>
              <a:rPr lang="ru-RU" dirty="0"/>
              <a:t>Брянский строительный колледж им. Н.Е. Жуковского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040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Информация о деятельности ФИП на сайте колледжа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b="1" dirty="0"/>
              <a:t>Можно посмотреть: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Текст заявки (описание проекта)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План  деятельности по реализации проекта на 2022 год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Эту презентацию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38" y="1845734"/>
            <a:ext cx="6019845" cy="3700370"/>
          </a:xfrm>
        </p:spPr>
      </p:pic>
    </p:spTree>
    <p:extLst>
      <p:ext uri="{BB962C8B-B14F-4D97-AF65-F5344CB8AC3E}">
        <p14:creationId xmlns:p14="http://schemas.microsoft.com/office/powerpoint/2010/main" val="19653084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Инновационная деятельность может и должна изменить уклад жизни колледжа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§"/>
            </a:pPr>
            <a:r>
              <a:rPr lang="ru-RU" dirty="0"/>
              <a:t> 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1097278" y="1845734"/>
            <a:ext cx="10058402" cy="4415365"/>
          </a:xfrm>
        </p:spPr>
        <p:txBody>
          <a:bodyPr>
            <a:normAutofit lnSpcReduction="1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Проектное управление;</a:t>
            </a:r>
          </a:p>
          <a:p>
            <a:r>
              <a:rPr lang="ru-RU" dirty="0">
                <a:solidFill>
                  <a:schemeClr val="tx1"/>
                </a:solidFill>
              </a:rPr>
              <a:t>Взаимосвязь результативности и оплаты труда за результаты;</a:t>
            </a:r>
          </a:p>
          <a:p>
            <a:r>
              <a:rPr lang="ru-RU" dirty="0">
                <a:solidFill>
                  <a:schemeClr val="tx1"/>
                </a:solidFill>
              </a:rPr>
              <a:t>Изменение взаимоотношений в коллективе;</a:t>
            </a:r>
          </a:p>
          <a:p>
            <a:r>
              <a:rPr lang="ru-RU" dirty="0">
                <a:solidFill>
                  <a:schemeClr val="tx1"/>
                </a:solidFill>
              </a:rPr>
              <a:t>Новые традиции внутри коллектива сотрудников;</a:t>
            </a:r>
          </a:p>
          <a:p>
            <a:r>
              <a:rPr lang="ru-RU" dirty="0">
                <a:solidFill>
                  <a:schemeClr val="tx1"/>
                </a:solidFill>
              </a:rPr>
              <a:t>Нормативная база и организационная гибкость для совместных проектов преподавателей разного профиля;</a:t>
            </a:r>
          </a:p>
          <a:p>
            <a:r>
              <a:rPr lang="ru-RU" dirty="0">
                <a:solidFill>
                  <a:schemeClr val="tx1"/>
                </a:solidFill>
              </a:rPr>
              <a:t>Независимая оценка квалификации;</a:t>
            </a:r>
          </a:p>
          <a:p>
            <a:r>
              <a:rPr lang="ru-RU" dirty="0">
                <a:solidFill>
                  <a:schemeClr val="tx1"/>
                </a:solidFill>
              </a:rPr>
              <a:t>Современное образовательное учреждение, как комфортное пространство для учебы и работы;</a:t>
            </a:r>
          </a:p>
          <a:p>
            <a:r>
              <a:rPr lang="ru-RU" dirty="0">
                <a:solidFill>
                  <a:schemeClr val="tx1"/>
                </a:solidFill>
              </a:rPr>
              <a:t>Качественный состав обучающихся.</a:t>
            </a:r>
          </a:p>
          <a:p>
            <a:r>
              <a:rPr lang="ru-RU" dirty="0">
                <a:solidFill>
                  <a:srgbClr val="FF0000"/>
                </a:solidFill>
              </a:rPr>
              <a:t>И другое, обсудим на стратегической сессии….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pPr marL="90488" indent="-90488">
              <a:buFont typeface="Wingdings" panose="05000000000000000000" pitchFamily="2" charset="2"/>
              <a:buChar char="§"/>
            </a:pP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ПОЕХАЛИ!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Старт 12.04.2022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4F2C08C-C8F1-4D61-AA8D-9570CB842B9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67" b="141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0757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B1E9E1-ED0D-47C3-9849-8F1424154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dirty="0"/>
              <a:t>Научно – практическая конференция по презентации промежуточных </a:t>
            </a:r>
            <a:r>
              <a:rPr lang="ru-RU" sz="2800" b="1"/>
              <a:t>результатов проекта: </a:t>
            </a:r>
            <a:br>
              <a:rPr lang="ru-RU" sz="2800" b="1" dirty="0"/>
            </a:br>
            <a:r>
              <a:rPr lang="ru-RU" sz="2800" b="1" dirty="0"/>
              <a:t>трансляция опыта колледжа, партнеров, работодателей</a:t>
            </a: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6968219F-4A1D-4AAC-BF4A-3473811E72A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955" y="2062893"/>
            <a:ext cx="3214139" cy="4285520"/>
          </a:xfrm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EF84E85D-298F-4FD9-9196-4147AA7CCC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908" y="1911433"/>
            <a:ext cx="3327735" cy="4436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8604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1" name="Прямоугольник 13">
            <a:extLst>
              <a:ext uri="{FF2B5EF4-FFF2-40B4-BE49-F238E27FC236}">
                <a16:creationId xmlns:a16="http://schemas.microsoft.com/office/drawing/2014/main" id="{4EED1A43-2814-4C83-BD08-0A0A1CD2C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339975"/>
            <a:ext cx="4572000" cy="217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1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ru-RU" altLang="ru-RU" sz="1800" dirty="0">
                <a:solidFill>
                  <a:srgbClr val="00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altLang="ru-RU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None/>
            </a:pPr>
            <a:r>
              <a:rPr lang="ru-RU" altLang="ru-R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pic>
        <p:nvPicPr>
          <p:cNvPr id="11273" name="Рисунок 17">
            <a:extLst>
              <a:ext uri="{FF2B5EF4-FFF2-40B4-BE49-F238E27FC236}">
                <a16:creationId xmlns:a16="http://schemas.microsoft.com/office/drawing/2014/main" id="{BCE8AD72-9B29-4F0E-BA60-C2ECB3EC0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14" y="2355769"/>
            <a:ext cx="2571750" cy="35639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Рисунок 19">
            <a:extLst>
              <a:ext uri="{FF2B5EF4-FFF2-40B4-BE49-F238E27FC236}">
                <a16:creationId xmlns:a16="http://schemas.microsoft.com/office/drawing/2014/main" id="{F00FD4BA-EE72-47D8-B8B3-6FA1A61B5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139" y="1320335"/>
            <a:ext cx="2774258" cy="384409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6" name="Объект 12">
            <a:extLst>
              <a:ext uri="{FF2B5EF4-FFF2-40B4-BE49-F238E27FC236}">
                <a16:creationId xmlns:a16="http://schemas.microsoft.com/office/drawing/2014/main" id="{291274C5-6E34-48EF-B2DF-800B6A5E0F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7745" y="250970"/>
            <a:ext cx="2783302" cy="3886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278BE2ED-C9ED-4414-9085-A43565040E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83" y="249381"/>
            <a:ext cx="2881600" cy="401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6269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19e1abe4241daf35c94b488d19fe3ca8dd19"/>
</p:tagLst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7236</TotalTime>
  <Words>1675</Words>
  <Application>Microsoft Office PowerPoint</Application>
  <PresentationFormat>Широкоэкранный</PresentationFormat>
  <Paragraphs>150</Paragraphs>
  <Slides>18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Ретро</vt:lpstr>
      <vt:lpstr>Федеральная инновационная площадка «Повышение качества практикоориентированной подготовки рабочих кадров и  специалистов среднего звена на основе социального партнерства и  технологий информационного моделирования»</vt:lpstr>
      <vt:lpstr>Инновация</vt:lpstr>
      <vt:lpstr>Презентация PowerPoint</vt:lpstr>
      <vt:lpstr>Логика инновационной деятельности</vt:lpstr>
      <vt:lpstr>Статус федеральной инновационной площадки</vt:lpstr>
      <vt:lpstr>Направления деятельности инновационной площадки, в рамках которого реализуется представленный проект.</vt:lpstr>
      <vt:lpstr>Презентация PowerPoint</vt:lpstr>
      <vt:lpstr>Задачи</vt:lpstr>
      <vt:lpstr>Графическая модель  </vt:lpstr>
      <vt:lpstr>Инновационный потенциал проекта  </vt:lpstr>
      <vt:lpstr>Результаты проекта, имеющие практическую значимость</vt:lpstr>
      <vt:lpstr>Результаты проекта, имеющие практическую значимость</vt:lpstr>
      <vt:lpstr>В числе партнеров колледжа, поддержавших проект </vt:lpstr>
      <vt:lpstr>Информация о деятельности ФИП на сайте колледжа</vt:lpstr>
      <vt:lpstr>Инновационная деятельность может и должна изменить уклад жизни колледжа</vt:lpstr>
      <vt:lpstr>ПОЕХАЛИ!</vt:lpstr>
      <vt:lpstr>Научно – практическая конференция по презентации промежуточных результатов проекта:  трансляция опыта колледжа, партнеров, работодателей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Gigabyte</dc:creator>
  <cp:lastModifiedBy>user</cp:lastModifiedBy>
  <cp:revision>25</cp:revision>
  <dcterms:created xsi:type="dcterms:W3CDTF">2022-02-24T06:26:55Z</dcterms:created>
  <dcterms:modified xsi:type="dcterms:W3CDTF">2022-04-12T08:24:54Z</dcterms:modified>
</cp:coreProperties>
</file>