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gif" ContentType="image/gif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Default Extension="png" ContentType="image/png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4" r:id="rId1"/>
  </p:sldMasterIdLst>
  <p:notesMasterIdLst>
    <p:notesMasterId r:id="rId25"/>
  </p:notesMasterIdLst>
  <p:sldIdLst>
    <p:sldId id="257" r:id="rId2"/>
    <p:sldId id="256" r:id="rId3"/>
    <p:sldId id="258" r:id="rId4"/>
    <p:sldId id="264" r:id="rId5"/>
    <p:sldId id="262" r:id="rId6"/>
    <p:sldId id="268" r:id="rId7"/>
    <p:sldId id="270" r:id="rId8"/>
    <p:sldId id="310" r:id="rId9"/>
    <p:sldId id="266" r:id="rId10"/>
    <p:sldId id="263" r:id="rId11"/>
    <p:sldId id="260" r:id="rId12"/>
    <p:sldId id="261" r:id="rId13"/>
    <p:sldId id="272" r:id="rId14"/>
    <p:sldId id="275" r:id="rId15"/>
    <p:sldId id="276" r:id="rId16"/>
    <p:sldId id="274" r:id="rId17"/>
    <p:sldId id="273" r:id="rId18"/>
    <p:sldId id="308" r:id="rId19"/>
    <p:sldId id="271" r:id="rId20"/>
    <p:sldId id="259" r:id="rId21"/>
    <p:sldId id="267" r:id="rId22"/>
    <p:sldId id="278" r:id="rId23"/>
    <p:sldId id="309" r:id="rId24"/>
  </p:sldIdLst>
  <p:sldSz cx="12192000" cy="6858000"/>
  <p:notesSz cx="6858000" cy="9144000"/>
  <p:custDataLst>
    <p:tags r:id="rId2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96" y="-5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0AFA8A-406C-44C6-AD0E-D49A9E2BCBE2}" type="doc">
      <dgm:prSet loTypeId="urn:microsoft.com/office/officeart/2005/8/layout/chevron2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E2A90F24-94C5-4DCC-A7EC-CFB25689B9A2}">
      <dgm:prSet phldrT="[Текст]" phldr="1"/>
      <dgm:spPr/>
      <dgm:t>
        <a:bodyPr/>
        <a:lstStyle/>
        <a:p>
          <a:endParaRPr lang="ru-RU"/>
        </a:p>
      </dgm:t>
    </dgm:pt>
    <dgm:pt modelId="{481424DB-EC10-4B87-BDB7-AED8FB968BA0}" type="parTrans" cxnId="{715CDD73-C983-4B43-ABDF-29A41B407BED}">
      <dgm:prSet/>
      <dgm:spPr/>
      <dgm:t>
        <a:bodyPr/>
        <a:lstStyle/>
        <a:p>
          <a:endParaRPr lang="ru-RU"/>
        </a:p>
      </dgm:t>
    </dgm:pt>
    <dgm:pt modelId="{6DB8EAB7-C5BA-4226-9365-45D438E0F97A}" type="sibTrans" cxnId="{715CDD73-C983-4B43-ABDF-29A41B407BED}">
      <dgm:prSet/>
      <dgm:spPr/>
      <dgm:t>
        <a:bodyPr/>
        <a:lstStyle/>
        <a:p>
          <a:endParaRPr lang="ru-RU"/>
        </a:p>
      </dgm:t>
    </dgm:pt>
    <dgm:pt modelId="{64319E9F-3A4A-4D6D-B7BB-CF1BADEDBF58}">
      <dgm:prSet phldrT="[Текст]"/>
      <dgm:spPr/>
      <dgm:t>
        <a:bodyPr/>
        <a:lstStyle/>
        <a:p>
          <a:r>
            <a:rPr lang="ru-RU" dirty="0"/>
            <a:t> Формирование КЦП  на основе заказа</a:t>
          </a:r>
        </a:p>
      </dgm:t>
    </dgm:pt>
    <dgm:pt modelId="{DE375616-D60A-4A51-8640-1348AB8286CA}" type="parTrans" cxnId="{D8133E78-825C-4FF6-B226-4C1C382EE1D0}">
      <dgm:prSet/>
      <dgm:spPr/>
      <dgm:t>
        <a:bodyPr/>
        <a:lstStyle/>
        <a:p>
          <a:endParaRPr lang="ru-RU"/>
        </a:p>
      </dgm:t>
    </dgm:pt>
    <dgm:pt modelId="{3DD05D7C-FD24-4793-8B7E-7D324E6A5718}" type="sibTrans" cxnId="{D8133E78-825C-4FF6-B226-4C1C382EE1D0}">
      <dgm:prSet/>
      <dgm:spPr/>
      <dgm:t>
        <a:bodyPr/>
        <a:lstStyle/>
        <a:p>
          <a:endParaRPr lang="ru-RU"/>
        </a:p>
      </dgm:t>
    </dgm:pt>
    <dgm:pt modelId="{483BF06A-76E0-47DF-9289-0B1EC1654CC1}">
      <dgm:prSet phldrT="[Текст]" phldr="1"/>
      <dgm:spPr/>
      <dgm:t>
        <a:bodyPr/>
        <a:lstStyle/>
        <a:p>
          <a:endParaRPr lang="ru-RU"/>
        </a:p>
      </dgm:t>
    </dgm:pt>
    <dgm:pt modelId="{331BDBD6-CE38-4EA7-97A9-972A743A9211}" type="parTrans" cxnId="{313F2F77-2CBE-4392-BA17-687DB815A329}">
      <dgm:prSet/>
      <dgm:spPr/>
      <dgm:t>
        <a:bodyPr/>
        <a:lstStyle/>
        <a:p>
          <a:endParaRPr lang="ru-RU"/>
        </a:p>
      </dgm:t>
    </dgm:pt>
    <dgm:pt modelId="{D50F29E7-B04B-49AA-8037-7F304679A5F8}" type="sibTrans" cxnId="{313F2F77-2CBE-4392-BA17-687DB815A329}">
      <dgm:prSet/>
      <dgm:spPr/>
      <dgm:t>
        <a:bodyPr/>
        <a:lstStyle/>
        <a:p>
          <a:endParaRPr lang="ru-RU"/>
        </a:p>
      </dgm:t>
    </dgm:pt>
    <dgm:pt modelId="{AE8FA50E-9E47-48C8-9AA5-2AC0F4EF2431}">
      <dgm:prSet phldrT="[Текст]"/>
      <dgm:spPr/>
      <dgm:t>
        <a:bodyPr/>
        <a:lstStyle/>
        <a:p>
          <a:r>
            <a:rPr lang="ru-RU" dirty="0"/>
            <a:t>Демонстрационный экзамен</a:t>
          </a:r>
        </a:p>
      </dgm:t>
    </dgm:pt>
    <dgm:pt modelId="{34BF54E1-49F1-4C40-A32E-ACF638AF0EAD}" type="parTrans" cxnId="{9FAF0401-2305-4319-B9C3-5CBC5575B670}">
      <dgm:prSet/>
      <dgm:spPr/>
      <dgm:t>
        <a:bodyPr/>
        <a:lstStyle/>
        <a:p>
          <a:endParaRPr lang="ru-RU"/>
        </a:p>
      </dgm:t>
    </dgm:pt>
    <dgm:pt modelId="{37CD9B43-0E44-4270-90AF-AFC00E0E2132}" type="sibTrans" cxnId="{9FAF0401-2305-4319-B9C3-5CBC5575B670}">
      <dgm:prSet/>
      <dgm:spPr/>
      <dgm:t>
        <a:bodyPr/>
        <a:lstStyle/>
        <a:p>
          <a:endParaRPr lang="ru-RU"/>
        </a:p>
      </dgm:t>
    </dgm:pt>
    <dgm:pt modelId="{71B34095-0CA7-4AE2-81BB-FE962F41CD15}">
      <dgm:prSet phldrT="[Текст]" phldr="1"/>
      <dgm:spPr/>
      <dgm:t>
        <a:bodyPr/>
        <a:lstStyle/>
        <a:p>
          <a:endParaRPr lang="ru-RU"/>
        </a:p>
      </dgm:t>
    </dgm:pt>
    <dgm:pt modelId="{B014C27E-5FC0-4310-8CC9-BB4600F9D5FA}" type="parTrans" cxnId="{C6EE0851-7DA2-466F-846A-D985B46C5D60}">
      <dgm:prSet/>
      <dgm:spPr/>
      <dgm:t>
        <a:bodyPr/>
        <a:lstStyle/>
        <a:p>
          <a:endParaRPr lang="ru-RU"/>
        </a:p>
      </dgm:t>
    </dgm:pt>
    <dgm:pt modelId="{08E97C2B-A044-4641-AEF6-11506ABD3A68}" type="sibTrans" cxnId="{C6EE0851-7DA2-466F-846A-D985B46C5D60}">
      <dgm:prSet/>
      <dgm:spPr/>
      <dgm:t>
        <a:bodyPr/>
        <a:lstStyle/>
        <a:p>
          <a:endParaRPr lang="ru-RU"/>
        </a:p>
      </dgm:t>
    </dgm:pt>
    <dgm:pt modelId="{E1BFC094-C6E4-4B28-9715-FAECDD536F37}">
      <dgm:prSet phldrT="[Текст]"/>
      <dgm:spPr/>
      <dgm:t>
        <a:bodyPr/>
        <a:lstStyle/>
        <a:p>
          <a:r>
            <a:rPr lang="ru-RU" dirty="0"/>
            <a:t>Диплом + </a:t>
          </a:r>
          <a:r>
            <a:rPr lang="en-US" dirty="0"/>
            <a:t> Skills - </a:t>
          </a:r>
          <a:r>
            <a:rPr lang="ru-RU" dirty="0"/>
            <a:t>паспорт</a:t>
          </a:r>
        </a:p>
      </dgm:t>
    </dgm:pt>
    <dgm:pt modelId="{88BB8E84-35B1-4E61-A6FC-4E03AE2ADE35}" type="parTrans" cxnId="{C5F82621-2C42-4007-9349-6D1C95750ADA}">
      <dgm:prSet/>
      <dgm:spPr/>
      <dgm:t>
        <a:bodyPr/>
        <a:lstStyle/>
        <a:p>
          <a:endParaRPr lang="ru-RU"/>
        </a:p>
      </dgm:t>
    </dgm:pt>
    <dgm:pt modelId="{4CAA8DBC-8AFD-4A61-9236-65326909B650}" type="sibTrans" cxnId="{C5F82621-2C42-4007-9349-6D1C95750ADA}">
      <dgm:prSet/>
      <dgm:spPr/>
      <dgm:t>
        <a:bodyPr/>
        <a:lstStyle/>
        <a:p>
          <a:endParaRPr lang="ru-RU"/>
        </a:p>
      </dgm:t>
    </dgm:pt>
    <dgm:pt modelId="{74D12182-6B09-457B-AF1C-30C75D22AA63}">
      <dgm:prSet/>
      <dgm:spPr/>
      <dgm:t>
        <a:bodyPr/>
        <a:lstStyle/>
        <a:p>
          <a:endParaRPr lang="ru-RU"/>
        </a:p>
      </dgm:t>
    </dgm:pt>
    <dgm:pt modelId="{C525D630-C150-4237-BCF0-C10716766C21}" type="parTrans" cxnId="{D0D81EBB-DD25-4F15-A390-00116DDEF71D}">
      <dgm:prSet/>
      <dgm:spPr/>
      <dgm:t>
        <a:bodyPr/>
        <a:lstStyle/>
        <a:p>
          <a:endParaRPr lang="ru-RU"/>
        </a:p>
      </dgm:t>
    </dgm:pt>
    <dgm:pt modelId="{E6F4BC9B-94B8-471E-BE6B-796D947BBE7B}" type="sibTrans" cxnId="{D0D81EBB-DD25-4F15-A390-00116DDEF71D}">
      <dgm:prSet/>
      <dgm:spPr/>
      <dgm:t>
        <a:bodyPr/>
        <a:lstStyle/>
        <a:p>
          <a:endParaRPr lang="ru-RU"/>
        </a:p>
      </dgm:t>
    </dgm:pt>
    <dgm:pt modelId="{D0CD7845-DAD6-4941-AC85-6A0BD5DEA1BE}">
      <dgm:prSet/>
      <dgm:spPr/>
      <dgm:t>
        <a:bodyPr/>
        <a:lstStyle/>
        <a:p>
          <a:endParaRPr lang="ru-RU"/>
        </a:p>
      </dgm:t>
    </dgm:pt>
    <dgm:pt modelId="{1DAE654B-9CD5-47B4-B19A-5D99FB16F35F}" type="parTrans" cxnId="{8F4823DA-FABA-419C-B8E2-0054C488EB33}">
      <dgm:prSet/>
      <dgm:spPr/>
      <dgm:t>
        <a:bodyPr/>
        <a:lstStyle/>
        <a:p>
          <a:endParaRPr lang="ru-RU"/>
        </a:p>
      </dgm:t>
    </dgm:pt>
    <dgm:pt modelId="{7FFEA138-AD5E-41AA-AE6C-1DBF380F4CC0}" type="sibTrans" cxnId="{8F4823DA-FABA-419C-B8E2-0054C488EB33}">
      <dgm:prSet/>
      <dgm:spPr/>
      <dgm:t>
        <a:bodyPr/>
        <a:lstStyle/>
        <a:p>
          <a:endParaRPr lang="ru-RU"/>
        </a:p>
      </dgm:t>
    </dgm:pt>
    <dgm:pt modelId="{717B2DEB-9A94-40A1-9C48-56681BBA9ACD}">
      <dgm:prSet phldrT="[Текст]"/>
      <dgm:spPr/>
      <dgm:t>
        <a:bodyPr/>
        <a:lstStyle/>
        <a:p>
          <a:r>
            <a:rPr lang="ru-RU" dirty="0"/>
            <a:t>Автоматическая сборка программ (цифровая платформа)</a:t>
          </a:r>
        </a:p>
      </dgm:t>
    </dgm:pt>
    <dgm:pt modelId="{8F5E69D4-60F1-4063-9E19-AA01BC5F1787}" type="parTrans" cxnId="{5261AEB2-B194-4632-9F78-E46A05B83C79}">
      <dgm:prSet/>
      <dgm:spPr/>
      <dgm:t>
        <a:bodyPr/>
        <a:lstStyle/>
        <a:p>
          <a:endParaRPr lang="ru-RU"/>
        </a:p>
      </dgm:t>
    </dgm:pt>
    <dgm:pt modelId="{43A59600-1E01-43D5-B9DD-A8962A271585}" type="sibTrans" cxnId="{5261AEB2-B194-4632-9F78-E46A05B83C79}">
      <dgm:prSet/>
      <dgm:spPr/>
      <dgm:t>
        <a:bodyPr/>
        <a:lstStyle/>
        <a:p>
          <a:endParaRPr lang="ru-RU"/>
        </a:p>
      </dgm:t>
    </dgm:pt>
    <dgm:pt modelId="{C9665642-E405-4C0B-B0C8-F88487AF058F}">
      <dgm:prSet/>
      <dgm:spPr/>
      <dgm:t>
        <a:bodyPr/>
        <a:lstStyle/>
        <a:p>
          <a:r>
            <a:rPr lang="ru-RU" dirty="0"/>
            <a:t>Прием на конкурной основе</a:t>
          </a:r>
        </a:p>
      </dgm:t>
    </dgm:pt>
    <dgm:pt modelId="{28475D2A-EEC8-4C5E-9E2F-8F00CF4402D4}" type="parTrans" cxnId="{813E2298-5131-4EDF-9094-CDE037162187}">
      <dgm:prSet/>
      <dgm:spPr/>
      <dgm:t>
        <a:bodyPr/>
        <a:lstStyle/>
        <a:p>
          <a:endParaRPr lang="ru-RU"/>
        </a:p>
      </dgm:t>
    </dgm:pt>
    <dgm:pt modelId="{9E2F37CA-9FC3-40D4-AB4D-7010E79DFFA8}" type="sibTrans" cxnId="{813E2298-5131-4EDF-9094-CDE037162187}">
      <dgm:prSet/>
      <dgm:spPr/>
      <dgm:t>
        <a:bodyPr/>
        <a:lstStyle/>
        <a:p>
          <a:endParaRPr lang="ru-RU"/>
        </a:p>
      </dgm:t>
    </dgm:pt>
    <dgm:pt modelId="{F9780BE9-F43E-4A7E-8E6D-84C7880313FE}">
      <dgm:prSet/>
      <dgm:spPr/>
      <dgm:t>
        <a:bodyPr/>
        <a:lstStyle/>
        <a:p>
          <a:r>
            <a:rPr lang="ru-RU" dirty="0"/>
            <a:t>Ускоренная </a:t>
          </a:r>
          <a:r>
            <a:rPr lang="ru-RU" dirty="0" err="1"/>
            <a:t>практикоориентированная</a:t>
          </a:r>
          <a:r>
            <a:rPr lang="ru-RU" dirty="0"/>
            <a:t> подготовка </a:t>
          </a:r>
        </a:p>
      </dgm:t>
    </dgm:pt>
    <dgm:pt modelId="{BCCB700F-2FD0-4D1E-B924-CDCB024456AE}" type="parTrans" cxnId="{AE624A33-5E89-4E98-B623-658B3CEF3E13}">
      <dgm:prSet/>
      <dgm:spPr/>
      <dgm:t>
        <a:bodyPr/>
        <a:lstStyle/>
        <a:p>
          <a:endParaRPr lang="ru-RU"/>
        </a:p>
      </dgm:t>
    </dgm:pt>
    <dgm:pt modelId="{D69B158D-28C0-408B-B7AD-4EEBD1F59E94}" type="sibTrans" cxnId="{AE624A33-5E89-4E98-B623-658B3CEF3E13}">
      <dgm:prSet/>
      <dgm:spPr/>
      <dgm:t>
        <a:bodyPr/>
        <a:lstStyle/>
        <a:p>
          <a:endParaRPr lang="ru-RU"/>
        </a:p>
      </dgm:t>
    </dgm:pt>
    <dgm:pt modelId="{09C90F67-F160-4AE6-BCA3-77E5E28AE9E9}" type="pres">
      <dgm:prSet presAssocID="{630AFA8A-406C-44C6-AD0E-D49A9E2BCBE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9E7553C-5F39-42C5-B669-8ACF565A49B4}" type="pres">
      <dgm:prSet presAssocID="{E2A90F24-94C5-4DCC-A7EC-CFB25689B9A2}" presName="composite" presStyleCnt="0"/>
      <dgm:spPr/>
    </dgm:pt>
    <dgm:pt modelId="{89EBA18B-9AA0-4F8A-86B7-F850D588E7A8}" type="pres">
      <dgm:prSet presAssocID="{E2A90F24-94C5-4DCC-A7EC-CFB25689B9A2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6A0CE1-4DDD-488D-B582-86ADA2AFBACD}" type="pres">
      <dgm:prSet presAssocID="{E2A90F24-94C5-4DCC-A7EC-CFB25689B9A2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898052-F9A2-42F8-A19E-22C1CBA61735}" type="pres">
      <dgm:prSet presAssocID="{6DB8EAB7-C5BA-4226-9365-45D438E0F97A}" presName="sp" presStyleCnt="0"/>
      <dgm:spPr/>
    </dgm:pt>
    <dgm:pt modelId="{8D512245-3E6B-4B8B-A3D1-4A17853DA981}" type="pres">
      <dgm:prSet presAssocID="{74D12182-6B09-457B-AF1C-30C75D22AA63}" presName="composite" presStyleCnt="0"/>
      <dgm:spPr/>
    </dgm:pt>
    <dgm:pt modelId="{E0092837-B5A7-4FA7-A02B-DD1028209075}" type="pres">
      <dgm:prSet presAssocID="{74D12182-6B09-457B-AF1C-30C75D22AA63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5A5790-2833-4D56-B6EE-2F8E0ACF069B}" type="pres">
      <dgm:prSet presAssocID="{74D12182-6B09-457B-AF1C-30C75D22AA63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A4E6EB-0C8A-4A4C-85F2-542A34F8679C}" type="pres">
      <dgm:prSet presAssocID="{E6F4BC9B-94B8-471E-BE6B-796D947BBE7B}" presName="sp" presStyleCnt="0"/>
      <dgm:spPr/>
    </dgm:pt>
    <dgm:pt modelId="{EC2C04C8-2344-4189-8A8D-D75EDEE22F76}" type="pres">
      <dgm:prSet presAssocID="{D0CD7845-DAD6-4941-AC85-6A0BD5DEA1BE}" presName="composite" presStyleCnt="0"/>
      <dgm:spPr/>
    </dgm:pt>
    <dgm:pt modelId="{D367494C-673F-4F24-9EA5-2BA90CA405D4}" type="pres">
      <dgm:prSet presAssocID="{D0CD7845-DAD6-4941-AC85-6A0BD5DEA1BE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6EDB1E-F5DE-438C-BA00-A16C36F89F70}" type="pres">
      <dgm:prSet presAssocID="{D0CD7845-DAD6-4941-AC85-6A0BD5DEA1BE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6FB005-73C5-4362-BE13-0AFCF40F6A33}" type="pres">
      <dgm:prSet presAssocID="{7FFEA138-AD5E-41AA-AE6C-1DBF380F4CC0}" presName="sp" presStyleCnt="0"/>
      <dgm:spPr/>
    </dgm:pt>
    <dgm:pt modelId="{3BEEFF3C-6A07-4F4E-9478-1A6EC7170498}" type="pres">
      <dgm:prSet presAssocID="{483BF06A-76E0-47DF-9289-0B1EC1654CC1}" presName="composite" presStyleCnt="0"/>
      <dgm:spPr/>
    </dgm:pt>
    <dgm:pt modelId="{B9F5AA0E-24AC-43E1-A0C7-096FF62BB520}" type="pres">
      <dgm:prSet presAssocID="{483BF06A-76E0-47DF-9289-0B1EC1654CC1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A53CF8-FC75-420F-9EB4-AEC411E29D2D}" type="pres">
      <dgm:prSet presAssocID="{483BF06A-76E0-47DF-9289-0B1EC1654CC1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BC77D4-AA19-4F2B-AC53-A5E492203C3B}" type="pres">
      <dgm:prSet presAssocID="{D50F29E7-B04B-49AA-8037-7F304679A5F8}" presName="sp" presStyleCnt="0"/>
      <dgm:spPr/>
    </dgm:pt>
    <dgm:pt modelId="{F7DB7EF0-3E6E-43AD-B835-586138DAFBD9}" type="pres">
      <dgm:prSet presAssocID="{71B34095-0CA7-4AE2-81BB-FE962F41CD15}" presName="composite" presStyleCnt="0"/>
      <dgm:spPr/>
    </dgm:pt>
    <dgm:pt modelId="{48B8C6C5-2FD9-44E7-9D31-CC2B068C0276}" type="pres">
      <dgm:prSet presAssocID="{71B34095-0CA7-4AE2-81BB-FE962F41CD15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8093E3-5F80-4F87-8E81-4F4D27B6C6F0}" type="pres">
      <dgm:prSet presAssocID="{71B34095-0CA7-4AE2-81BB-FE962F41CD15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63CBD2D-70BD-4A4B-A962-94250167FC1A}" type="presOf" srcId="{D0CD7845-DAD6-4941-AC85-6A0BD5DEA1BE}" destId="{D367494C-673F-4F24-9EA5-2BA90CA405D4}" srcOrd="0" destOrd="0" presId="urn:microsoft.com/office/officeart/2005/8/layout/chevron2"/>
    <dgm:cxn modelId="{313F2F77-2CBE-4392-BA17-687DB815A329}" srcId="{630AFA8A-406C-44C6-AD0E-D49A9E2BCBE2}" destId="{483BF06A-76E0-47DF-9289-0B1EC1654CC1}" srcOrd="3" destOrd="0" parTransId="{331BDBD6-CE38-4EA7-97A9-972A743A9211}" sibTransId="{D50F29E7-B04B-49AA-8037-7F304679A5F8}"/>
    <dgm:cxn modelId="{715CDD73-C983-4B43-ABDF-29A41B407BED}" srcId="{630AFA8A-406C-44C6-AD0E-D49A9E2BCBE2}" destId="{E2A90F24-94C5-4DCC-A7EC-CFB25689B9A2}" srcOrd="0" destOrd="0" parTransId="{481424DB-EC10-4B87-BDB7-AED8FB968BA0}" sibTransId="{6DB8EAB7-C5BA-4226-9365-45D438E0F97A}"/>
    <dgm:cxn modelId="{AE624A33-5E89-4E98-B623-658B3CEF3E13}" srcId="{D0CD7845-DAD6-4941-AC85-6A0BD5DEA1BE}" destId="{F9780BE9-F43E-4A7E-8E6D-84C7880313FE}" srcOrd="0" destOrd="0" parTransId="{BCCB700F-2FD0-4D1E-B924-CDCB024456AE}" sibTransId="{D69B158D-28C0-408B-B7AD-4EEBD1F59E94}"/>
    <dgm:cxn modelId="{EF03363D-1E22-48FB-9046-E0EA1ED8AA20}" type="presOf" srcId="{C9665642-E405-4C0B-B0C8-F88487AF058F}" destId="{CB5A5790-2833-4D56-B6EE-2F8E0ACF069B}" srcOrd="0" destOrd="0" presId="urn:microsoft.com/office/officeart/2005/8/layout/chevron2"/>
    <dgm:cxn modelId="{8F4823DA-FABA-419C-B8E2-0054C488EB33}" srcId="{630AFA8A-406C-44C6-AD0E-D49A9E2BCBE2}" destId="{D0CD7845-DAD6-4941-AC85-6A0BD5DEA1BE}" srcOrd="2" destOrd="0" parTransId="{1DAE654B-9CD5-47B4-B19A-5D99FB16F35F}" sibTransId="{7FFEA138-AD5E-41AA-AE6C-1DBF380F4CC0}"/>
    <dgm:cxn modelId="{9CD0388C-8BED-4D60-9AC5-0035E397318D}" type="presOf" srcId="{74D12182-6B09-457B-AF1C-30C75D22AA63}" destId="{E0092837-B5A7-4FA7-A02B-DD1028209075}" srcOrd="0" destOrd="0" presId="urn:microsoft.com/office/officeart/2005/8/layout/chevron2"/>
    <dgm:cxn modelId="{5261AEB2-B194-4632-9F78-E46A05B83C79}" srcId="{E2A90F24-94C5-4DCC-A7EC-CFB25689B9A2}" destId="{717B2DEB-9A94-40A1-9C48-56681BBA9ACD}" srcOrd="1" destOrd="0" parTransId="{8F5E69D4-60F1-4063-9E19-AA01BC5F1787}" sibTransId="{43A59600-1E01-43D5-B9DD-A8962A271585}"/>
    <dgm:cxn modelId="{2E41D670-EA83-45F9-B4E9-B64795E3569A}" type="presOf" srcId="{AE8FA50E-9E47-48C8-9AA5-2AC0F4EF2431}" destId="{19A53CF8-FC75-420F-9EB4-AEC411E29D2D}" srcOrd="0" destOrd="0" presId="urn:microsoft.com/office/officeart/2005/8/layout/chevron2"/>
    <dgm:cxn modelId="{F5B536AC-8719-4E4F-B0EA-9C3DA9AF3A18}" type="presOf" srcId="{630AFA8A-406C-44C6-AD0E-D49A9E2BCBE2}" destId="{09C90F67-F160-4AE6-BCA3-77E5E28AE9E9}" srcOrd="0" destOrd="0" presId="urn:microsoft.com/office/officeart/2005/8/layout/chevron2"/>
    <dgm:cxn modelId="{1C6A9211-698C-4727-AFB3-BC999EBBE50E}" type="presOf" srcId="{71B34095-0CA7-4AE2-81BB-FE962F41CD15}" destId="{48B8C6C5-2FD9-44E7-9D31-CC2B068C0276}" srcOrd="0" destOrd="0" presId="urn:microsoft.com/office/officeart/2005/8/layout/chevron2"/>
    <dgm:cxn modelId="{813E2298-5131-4EDF-9094-CDE037162187}" srcId="{74D12182-6B09-457B-AF1C-30C75D22AA63}" destId="{C9665642-E405-4C0B-B0C8-F88487AF058F}" srcOrd="0" destOrd="0" parTransId="{28475D2A-EEC8-4C5E-9E2F-8F00CF4402D4}" sibTransId="{9E2F37CA-9FC3-40D4-AB4D-7010E79DFFA8}"/>
    <dgm:cxn modelId="{5B65DE93-8637-4130-ADEF-B51C16C41EB3}" type="presOf" srcId="{64319E9F-3A4A-4D6D-B7BB-CF1BADEDBF58}" destId="{B86A0CE1-4DDD-488D-B582-86ADA2AFBACD}" srcOrd="0" destOrd="0" presId="urn:microsoft.com/office/officeart/2005/8/layout/chevron2"/>
    <dgm:cxn modelId="{C6EE0851-7DA2-466F-846A-D985B46C5D60}" srcId="{630AFA8A-406C-44C6-AD0E-D49A9E2BCBE2}" destId="{71B34095-0CA7-4AE2-81BB-FE962F41CD15}" srcOrd="4" destOrd="0" parTransId="{B014C27E-5FC0-4310-8CC9-BB4600F9D5FA}" sibTransId="{08E97C2B-A044-4641-AEF6-11506ABD3A68}"/>
    <dgm:cxn modelId="{D8133E78-825C-4FF6-B226-4C1C382EE1D0}" srcId="{E2A90F24-94C5-4DCC-A7EC-CFB25689B9A2}" destId="{64319E9F-3A4A-4D6D-B7BB-CF1BADEDBF58}" srcOrd="0" destOrd="0" parTransId="{DE375616-D60A-4A51-8640-1348AB8286CA}" sibTransId="{3DD05D7C-FD24-4793-8B7E-7D324E6A5718}"/>
    <dgm:cxn modelId="{F8FD3125-FE62-431D-A3A8-65B0FD34FFA7}" type="presOf" srcId="{483BF06A-76E0-47DF-9289-0B1EC1654CC1}" destId="{B9F5AA0E-24AC-43E1-A0C7-096FF62BB520}" srcOrd="0" destOrd="0" presId="urn:microsoft.com/office/officeart/2005/8/layout/chevron2"/>
    <dgm:cxn modelId="{109F00C1-7D9D-4050-95C5-665C1532DF70}" type="presOf" srcId="{E2A90F24-94C5-4DCC-A7EC-CFB25689B9A2}" destId="{89EBA18B-9AA0-4F8A-86B7-F850D588E7A8}" srcOrd="0" destOrd="0" presId="urn:microsoft.com/office/officeart/2005/8/layout/chevron2"/>
    <dgm:cxn modelId="{C5F82621-2C42-4007-9349-6D1C95750ADA}" srcId="{71B34095-0CA7-4AE2-81BB-FE962F41CD15}" destId="{E1BFC094-C6E4-4B28-9715-FAECDD536F37}" srcOrd="0" destOrd="0" parTransId="{88BB8E84-35B1-4E61-A6FC-4E03AE2ADE35}" sibTransId="{4CAA8DBC-8AFD-4A61-9236-65326909B650}"/>
    <dgm:cxn modelId="{9FAF0401-2305-4319-B9C3-5CBC5575B670}" srcId="{483BF06A-76E0-47DF-9289-0B1EC1654CC1}" destId="{AE8FA50E-9E47-48C8-9AA5-2AC0F4EF2431}" srcOrd="0" destOrd="0" parTransId="{34BF54E1-49F1-4C40-A32E-ACF638AF0EAD}" sibTransId="{37CD9B43-0E44-4270-90AF-AFC00E0E2132}"/>
    <dgm:cxn modelId="{D0D81EBB-DD25-4F15-A390-00116DDEF71D}" srcId="{630AFA8A-406C-44C6-AD0E-D49A9E2BCBE2}" destId="{74D12182-6B09-457B-AF1C-30C75D22AA63}" srcOrd="1" destOrd="0" parTransId="{C525D630-C150-4237-BCF0-C10716766C21}" sibTransId="{E6F4BC9B-94B8-471E-BE6B-796D947BBE7B}"/>
    <dgm:cxn modelId="{4A40DB3E-1F33-4668-8ABE-C66DF04F44B4}" type="presOf" srcId="{F9780BE9-F43E-4A7E-8E6D-84C7880313FE}" destId="{AA6EDB1E-F5DE-438C-BA00-A16C36F89F70}" srcOrd="0" destOrd="0" presId="urn:microsoft.com/office/officeart/2005/8/layout/chevron2"/>
    <dgm:cxn modelId="{E794B04E-91C3-4BB6-BE02-4C4EC0A21BE3}" type="presOf" srcId="{E1BFC094-C6E4-4B28-9715-FAECDD536F37}" destId="{B88093E3-5F80-4F87-8E81-4F4D27B6C6F0}" srcOrd="0" destOrd="0" presId="urn:microsoft.com/office/officeart/2005/8/layout/chevron2"/>
    <dgm:cxn modelId="{D63BE598-26CD-475C-B57C-342465FC7D5F}" type="presOf" srcId="{717B2DEB-9A94-40A1-9C48-56681BBA9ACD}" destId="{B86A0CE1-4DDD-488D-B582-86ADA2AFBACD}" srcOrd="0" destOrd="1" presId="urn:microsoft.com/office/officeart/2005/8/layout/chevron2"/>
    <dgm:cxn modelId="{D3098D47-1525-434B-AD6D-32118A2C0A8A}" type="presParOf" srcId="{09C90F67-F160-4AE6-BCA3-77E5E28AE9E9}" destId="{89E7553C-5F39-42C5-B669-8ACF565A49B4}" srcOrd="0" destOrd="0" presId="urn:microsoft.com/office/officeart/2005/8/layout/chevron2"/>
    <dgm:cxn modelId="{AEA9D367-C5EB-4348-9052-C18F19F10EE6}" type="presParOf" srcId="{89E7553C-5F39-42C5-B669-8ACF565A49B4}" destId="{89EBA18B-9AA0-4F8A-86B7-F850D588E7A8}" srcOrd="0" destOrd="0" presId="urn:microsoft.com/office/officeart/2005/8/layout/chevron2"/>
    <dgm:cxn modelId="{9AE5451F-35AC-4C25-999F-C96FAEDA8765}" type="presParOf" srcId="{89E7553C-5F39-42C5-B669-8ACF565A49B4}" destId="{B86A0CE1-4DDD-488D-B582-86ADA2AFBACD}" srcOrd="1" destOrd="0" presId="urn:microsoft.com/office/officeart/2005/8/layout/chevron2"/>
    <dgm:cxn modelId="{FB6E341F-5890-494F-B349-1AEB7E8EC9E8}" type="presParOf" srcId="{09C90F67-F160-4AE6-BCA3-77E5E28AE9E9}" destId="{92898052-F9A2-42F8-A19E-22C1CBA61735}" srcOrd="1" destOrd="0" presId="urn:microsoft.com/office/officeart/2005/8/layout/chevron2"/>
    <dgm:cxn modelId="{802510A4-B9DB-4AA4-B1D0-5A5AF0F846F4}" type="presParOf" srcId="{09C90F67-F160-4AE6-BCA3-77E5E28AE9E9}" destId="{8D512245-3E6B-4B8B-A3D1-4A17853DA981}" srcOrd="2" destOrd="0" presId="urn:microsoft.com/office/officeart/2005/8/layout/chevron2"/>
    <dgm:cxn modelId="{5D31FEEA-4C2B-4D74-98DD-19D96071168A}" type="presParOf" srcId="{8D512245-3E6B-4B8B-A3D1-4A17853DA981}" destId="{E0092837-B5A7-4FA7-A02B-DD1028209075}" srcOrd="0" destOrd="0" presId="urn:microsoft.com/office/officeart/2005/8/layout/chevron2"/>
    <dgm:cxn modelId="{BC5288AE-2714-42ED-9181-5B841E635CCE}" type="presParOf" srcId="{8D512245-3E6B-4B8B-A3D1-4A17853DA981}" destId="{CB5A5790-2833-4D56-B6EE-2F8E0ACF069B}" srcOrd="1" destOrd="0" presId="urn:microsoft.com/office/officeart/2005/8/layout/chevron2"/>
    <dgm:cxn modelId="{98BBD42F-1218-4871-8FC4-57A0B55EB745}" type="presParOf" srcId="{09C90F67-F160-4AE6-BCA3-77E5E28AE9E9}" destId="{B0A4E6EB-0C8A-4A4C-85F2-542A34F8679C}" srcOrd="3" destOrd="0" presId="urn:microsoft.com/office/officeart/2005/8/layout/chevron2"/>
    <dgm:cxn modelId="{4B30CDC1-694B-4181-B47D-09FEBFA8C4E9}" type="presParOf" srcId="{09C90F67-F160-4AE6-BCA3-77E5E28AE9E9}" destId="{EC2C04C8-2344-4189-8A8D-D75EDEE22F76}" srcOrd="4" destOrd="0" presId="urn:microsoft.com/office/officeart/2005/8/layout/chevron2"/>
    <dgm:cxn modelId="{2EBEB695-2CE9-4B65-B915-82B9C3E052C1}" type="presParOf" srcId="{EC2C04C8-2344-4189-8A8D-D75EDEE22F76}" destId="{D367494C-673F-4F24-9EA5-2BA90CA405D4}" srcOrd="0" destOrd="0" presId="urn:microsoft.com/office/officeart/2005/8/layout/chevron2"/>
    <dgm:cxn modelId="{488D8433-F605-4783-B872-3691131EA3C9}" type="presParOf" srcId="{EC2C04C8-2344-4189-8A8D-D75EDEE22F76}" destId="{AA6EDB1E-F5DE-438C-BA00-A16C36F89F70}" srcOrd="1" destOrd="0" presId="urn:microsoft.com/office/officeart/2005/8/layout/chevron2"/>
    <dgm:cxn modelId="{C511EAF6-94A7-46B9-96B6-F5053BD08495}" type="presParOf" srcId="{09C90F67-F160-4AE6-BCA3-77E5E28AE9E9}" destId="{866FB005-73C5-4362-BE13-0AFCF40F6A33}" srcOrd="5" destOrd="0" presId="urn:microsoft.com/office/officeart/2005/8/layout/chevron2"/>
    <dgm:cxn modelId="{B5DD74A0-8313-4224-9579-0FFD62763F3E}" type="presParOf" srcId="{09C90F67-F160-4AE6-BCA3-77E5E28AE9E9}" destId="{3BEEFF3C-6A07-4F4E-9478-1A6EC7170498}" srcOrd="6" destOrd="0" presId="urn:microsoft.com/office/officeart/2005/8/layout/chevron2"/>
    <dgm:cxn modelId="{619098F3-2539-438E-B61A-675D4B21B17B}" type="presParOf" srcId="{3BEEFF3C-6A07-4F4E-9478-1A6EC7170498}" destId="{B9F5AA0E-24AC-43E1-A0C7-096FF62BB520}" srcOrd="0" destOrd="0" presId="urn:microsoft.com/office/officeart/2005/8/layout/chevron2"/>
    <dgm:cxn modelId="{C76BE64C-80BE-4F93-8F2E-BADF358333CB}" type="presParOf" srcId="{3BEEFF3C-6A07-4F4E-9478-1A6EC7170498}" destId="{19A53CF8-FC75-420F-9EB4-AEC411E29D2D}" srcOrd="1" destOrd="0" presId="urn:microsoft.com/office/officeart/2005/8/layout/chevron2"/>
    <dgm:cxn modelId="{C0D88181-307E-4542-9BFE-19E65D3EA106}" type="presParOf" srcId="{09C90F67-F160-4AE6-BCA3-77E5E28AE9E9}" destId="{02BC77D4-AA19-4F2B-AC53-A5E492203C3B}" srcOrd="7" destOrd="0" presId="urn:microsoft.com/office/officeart/2005/8/layout/chevron2"/>
    <dgm:cxn modelId="{D4B59326-A257-4036-A8CF-2B96A30FC311}" type="presParOf" srcId="{09C90F67-F160-4AE6-BCA3-77E5E28AE9E9}" destId="{F7DB7EF0-3E6E-43AD-B835-586138DAFBD9}" srcOrd="8" destOrd="0" presId="urn:microsoft.com/office/officeart/2005/8/layout/chevron2"/>
    <dgm:cxn modelId="{C61E9B48-CE6E-4127-B4AF-01F424A4CC22}" type="presParOf" srcId="{F7DB7EF0-3E6E-43AD-B835-586138DAFBD9}" destId="{48B8C6C5-2FD9-44E7-9D31-CC2B068C0276}" srcOrd="0" destOrd="0" presId="urn:microsoft.com/office/officeart/2005/8/layout/chevron2"/>
    <dgm:cxn modelId="{3FD14EA7-1D0B-4586-B487-141DFC7D7EFA}" type="presParOf" srcId="{F7DB7EF0-3E6E-43AD-B835-586138DAFBD9}" destId="{B88093E3-5F80-4F87-8E81-4F4D27B6C6F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3A04B52-B9B0-4B22-814C-2CDE29313F7D}" type="doc">
      <dgm:prSet loTypeId="urn:microsoft.com/office/officeart/2005/8/layout/hList3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ru-RU"/>
        </a:p>
      </dgm:t>
    </dgm:pt>
    <dgm:pt modelId="{BE7EB617-8D1E-4A5A-A83F-44B89688F797}">
      <dgm:prSet phldrT="[Текст]"/>
      <dgm:spPr/>
      <dgm:t>
        <a:bodyPr/>
        <a:lstStyle/>
        <a:p>
          <a:r>
            <a:rPr lang="ru-RU" dirty="0"/>
            <a:t>Обобщенная трудовая функция (ОТФ)</a:t>
          </a:r>
        </a:p>
      </dgm:t>
    </dgm:pt>
    <dgm:pt modelId="{D519FD5F-D3B2-4DF9-96A9-E67E90BEF464}" type="parTrans" cxnId="{693AF1A7-AAA1-4C94-8A8B-AF15589D3BFE}">
      <dgm:prSet/>
      <dgm:spPr/>
      <dgm:t>
        <a:bodyPr/>
        <a:lstStyle/>
        <a:p>
          <a:endParaRPr lang="ru-RU"/>
        </a:p>
      </dgm:t>
    </dgm:pt>
    <dgm:pt modelId="{91AC107A-F8CF-44D1-9D6F-3D4A093F4B61}" type="sibTrans" cxnId="{693AF1A7-AAA1-4C94-8A8B-AF15589D3BFE}">
      <dgm:prSet/>
      <dgm:spPr/>
      <dgm:t>
        <a:bodyPr/>
        <a:lstStyle/>
        <a:p>
          <a:endParaRPr lang="ru-RU"/>
        </a:p>
      </dgm:t>
    </dgm:pt>
    <dgm:pt modelId="{50E2A673-86CF-4974-986A-4B8C1E5E8ACE}">
      <dgm:prSet phldrT="[Текст]"/>
      <dgm:spPr/>
      <dgm:t>
        <a:bodyPr/>
        <a:lstStyle/>
        <a:p>
          <a:r>
            <a:rPr lang="ru-RU" dirty="0"/>
            <a:t>ТФ </a:t>
          </a:r>
        </a:p>
        <a:p>
          <a:r>
            <a:rPr lang="ru-RU" dirty="0"/>
            <a:t>(трудовая функция)</a:t>
          </a:r>
        </a:p>
        <a:p>
          <a:r>
            <a:rPr lang="ru-RU" dirty="0">
              <a:solidFill>
                <a:srgbClr val="FFFF00"/>
              </a:solidFill>
            </a:rPr>
            <a:t>- Умения</a:t>
          </a:r>
        </a:p>
        <a:p>
          <a:r>
            <a:rPr lang="ru-RU" dirty="0">
              <a:solidFill>
                <a:srgbClr val="FFFF00"/>
              </a:solidFill>
            </a:rPr>
            <a:t>- Знания</a:t>
          </a:r>
        </a:p>
      </dgm:t>
    </dgm:pt>
    <dgm:pt modelId="{22856A80-80C9-424F-9D69-31D676FFDD15}" type="parTrans" cxnId="{AEC7E420-5DC4-4C34-82F6-13D86C0B0921}">
      <dgm:prSet/>
      <dgm:spPr/>
      <dgm:t>
        <a:bodyPr/>
        <a:lstStyle/>
        <a:p>
          <a:endParaRPr lang="ru-RU"/>
        </a:p>
      </dgm:t>
    </dgm:pt>
    <dgm:pt modelId="{8868677A-D84F-4713-82BB-27C252D01B62}" type="sibTrans" cxnId="{AEC7E420-5DC4-4C34-82F6-13D86C0B0921}">
      <dgm:prSet/>
      <dgm:spPr/>
      <dgm:t>
        <a:bodyPr/>
        <a:lstStyle/>
        <a:p>
          <a:endParaRPr lang="ru-RU"/>
        </a:p>
      </dgm:t>
    </dgm:pt>
    <dgm:pt modelId="{B73B8F6C-D9B0-4C22-A79C-1B74E963681E}">
      <dgm:prSet phldrT="[Текст]"/>
      <dgm:spPr/>
      <dgm:t>
        <a:bodyPr/>
        <a:lstStyle/>
        <a:p>
          <a:r>
            <a:rPr lang="ru-RU" dirty="0"/>
            <a:t>ТФ</a:t>
          </a:r>
        </a:p>
        <a:p>
          <a:r>
            <a:rPr lang="ru-RU" dirty="0"/>
            <a:t>(Трудовая функция)</a:t>
          </a:r>
        </a:p>
        <a:p>
          <a:r>
            <a:rPr lang="ru-RU" dirty="0">
              <a:solidFill>
                <a:srgbClr val="FFFF00"/>
              </a:solidFill>
            </a:rPr>
            <a:t>- Умения</a:t>
          </a:r>
        </a:p>
        <a:p>
          <a:r>
            <a:rPr lang="ru-RU" dirty="0">
              <a:solidFill>
                <a:srgbClr val="FFFF00"/>
              </a:solidFill>
            </a:rPr>
            <a:t>- Знания</a:t>
          </a:r>
        </a:p>
      </dgm:t>
    </dgm:pt>
    <dgm:pt modelId="{916AD7B6-FB4B-438B-8F0D-70F41FB17151}" type="parTrans" cxnId="{C2F04D5A-938D-441D-918F-80C0BE5D53A8}">
      <dgm:prSet/>
      <dgm:spPr/>
      <dgm:t>
        <a:bodyPr/>
        <a:lstStyle/>
        <a:p>
          <a:endParaRPr lang="ru-RU"/>
        </a:p>
      </dgm:t>
    </dgm:pt>
    <dgm:pt modelId="{036B1715-7F6D-44E7-8636-974BA4284E7D}" type="sibTrans" cxnId="{C2F04D5A-938D-441D-918F-80C0BE5D53A8}">
      <dgm:prSet/>
      <dgm:spPr/>
      <dgm:t>
        <a:bodyPr/>
        <a:lstStyle/>
        <a:p>
          <a:endParaRPr lang="ru-RU"/>
        </a:p>
      </dgm:t>
    </dgm:pt>
    <dgm:pt modelId="{B6C788AA-3E9C-4BAF-B473-9A4051E653CC}">
      <dgm:prSet phldrT="[Текст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dirty="0"/>
            <a:t>ТФ </a:t>
          </a:r>
        </a:p>
        <a:p>
          <a:r>
            <a:rPr lang="ru-RU" dirty="0"/>
            <a:t>(Трудовая функция)</a:t>
          </a:r>
        </a:p>
        <a:p>
          <a:r>
            <a:rPr lang="ru-RU" dirty="0">
              <a:solidFill>
                <a:srgbClr val="FFFF00"/>
              </a:solidFill>
            </a:rPr>
            <a:t>- Умения</a:t>
          </a:r>
        </a:p>
        <a:p>
          <a:r>
            <a:rPr lang="ru-RU" dirty="0">
              <a:solidFill>
                <a:srgbClr val="FFFF00"/>
              </a:solidFill>
            </a:rPr>
            <a:t>- Знания</a:t>
          </a:r>
        </a:p>
        <a:p>
          <a:endParaRPr lang="ru-RU" dirty="0"/>
        </a:p>
      </dgm:t>
    </dgm:pt>
    <dgm:pt modelId="{1ECC652F-10A2-42C5-B274-E437D8103FDD}" type="parTrans" cxnId="{C2DA5094-95F5-46A8-8496-3C4A2130BA57}">
      <dgm:prSet/>
      <dgm:spPr/>
      <dgm:t>
        <a:bodyPr/>
        <a:lstStyle/>
        <a:p>
          <a:endParaRPr lang="ru-RU"/>
        </a:p>
      </dgm:t>
    </dgm:pt>
    <dgm:pt modelId="{B2717487-45A9-4810-8587-8C097C82F221}" type="sibTrans" cxnId="{C2DA5094-95F5-46A8-8496-3C4A2130BA57}">
      <dgm:prSet/>
      <dgm:spPr/>
      <dgm:t>
        <a:bodyPr/>
        <a:lstStyle/>
        <a:p>
          <a:endParaRPr lang="ru-RU"/>
        </a:p>
      </dgm:t>
    </dgm:pt>
    <dgm:pt modelId="{7C5E099B-4023-43A0-9E72-B6A1F26CAEF0}" type="pres">
      <dgm:prSet presAssocID="{C3A04B52-B9B0-4B22-814C-2CDE29313F7D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4FA35DC-ABF5-45E4-8F2C-DD6EC53B25E7}" type="pres">
      <dgm:prSet presAssocID="{BE7EB617-8D1E-4A5A-A83F-44B89688F797}" presName="roof" presStyleLbl="dkBgShp" presStyleIdx="0" presStyleCnt="2" custLinFactNeighborX="124" custLinFactNeighborY="-14870"/>
      <dgm:spPr/>
      <dgm:t>
        <a:bodyPr/>
        <a:lstStyle/>
        <a:p>
          <a:endParaRPr lang="ru-RU"/>
        </a:p>
      </dgm:t>
    </dgm:pt>
    <dgm:pt modelId="{56568FF6-9382-46AB-B995-D2AF36BD8A8F}" type="pres">
      <dgm:prSet presAssocID="{BE7EB617-8D1E-4A5A-A83F-44B89688F797}" presName="pillars" presStyleCnt="0"/>
      <dgm:spPr/>
    </dgm:pt>
    <dgm:pt modelId="{EC9980E1-9DA9-4781-8E6E-F1E396514197}" type="pres">
      <dgm:prSet presAssocID="{BE7EB617-8D1E-4A5A-A83F-44B89688F797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C2BE37-F6A6-4F49-8AA2-D929FCA81EB2}" type="pres">
      <dgm:prSet presAssocID="{B73B8F6C-D9B0-4C22-A79C-1B74E963681E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66EC34-32E9-411F-9F04-B37B2225523A}" type="pres">
      <dgm:prSet presAssocID="{B6C788AA-3E9C-4BAF-B473-9A4051E653CC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6CDBB2-6D6C-4411-8F04-0EC90E5E0F31}" type="pres">
      <dgm:prSet presAssocID="{BE7EB617-8D1E-4A5A-A83F-44B89688F797}" presName="base" presStyleLbl="dkBgShp" presStyleIdx="1" presStyleCnt="2"/>
      <dgm:spPr/>
    </dgm:pt>
  </dgm:ptLst>
  <dgm:cxnLst>
    <dgm:cxn modelId="{E4A36F04-7C1C-475C-B220-B1365326AD52}" type="presOf" srcId="{B6C788AA-3E9C-4BAF-B473-9A4051E653CC}" destId="{5E66EC34-32E9-411F-9F04-B37B2225523A}" srcOrd="0" destOrd="0" presId="urn:microsoft.com/office/officeart/2005/8/layout/hList3"/>
    <dgm:cxn modelId="{AEC7E420-5DC4-4C34-82F6-13D86C0B0921}" srcId="{BE7EB617-8D1E-4A5A-A83F-44B89688F797}" destId="{50E2A673-86CF-4974-986A-4B8C1E5E8ACE}" srcOrd="0" destOrd="0" parTransId="{22856A80-80C9-424F-9D69-31D676FFDD15}" sibTransId="{8868677A-D84F-4713-82BB-27C252D01B62}"/>
    <dgm:cxn modelId="{1E2BC5C4-EBB3-4FE2-A1CC-C649593F6451}" type="presOf" srcId="{C3A04B52-B9B0-4B22-814C-2CDE29313F7D}" destId="{7C5E099B-4023-43A0-9E72-B6A1F26CAEF0}" srcOrd="0" destOrd="0" presId="urn:microsoft.com/office/officeart/2005/8/layout/hList3"/>
    <dgm:cxn modelId="{E0F4FBA8-F088-4785-84F9-0BA66BB0FDD8}" type="presOf" srcId="{BE7EB617-8D1E-4A5A-A83F-44B89688F797}" destId="{C4FA35DC-ABF5-45E4-8F2C-DD6EC53B25E7}" srcOrd="0" destOrd="0" presId="urn:microsoft.com/office/officeart/2005/8/layout/hList3"/>
    <dgm:cxn modelId="{A1421E29-C87C-4B98-ADC6-C6042FA16DC5}" type="presOf" srcId="{B73B8F6C-D9B0-4C22-A79C-1B74E963681E}" destId="{B2C2BE37-F6A6-4F49-8AA2-D929FCA81EB2}" srcOrd="0" destOrd="0" presId="urn:microsoft.com/office/officeart/2005/8/layout/hList3"/>
    <dgm:cxn modelId="{C2F04D5A-938D-441D-918F-80C0BE5D53A8}" srcId="{BE7EB617-8D1E-4A5A-A83F-44B89688F797}" destId="{B73B8F6C-D9B0-4C22-A79C-1B74E963681E}" srcOrd="1" destOrd="0" parTransId="{916AD7B6-FB4B-438B-8F0D-70F41FB17151}" sibTransId="{036B1715-7F6D-44E7-8636-974BA4284E7D}"/>
    <dgm:cxn modelId="{693AF1A7-AAA1-4C94-8A8B-AF15589D3BFE}" srcId="{C3A04B52-B9B0-4B22-814C-2CDE29313F7D}" destId="{BE7EB617-8D1E-4A5A-A83F-44B89688F797}" srcOrd="0" destOrd="0" parTransId="{D519FD5F-D3B2-4DF9-96A9-E67E90BEF464}" sibTransId="{91AC107A-F8CF-44D1-9D6F-3D4A093F4B61}"/>
    <dgm:cxn modelId="{7B925405-2C6A-4812-B1D2-A845AEFBA743}" type="presOf" srcId="{50E2A673-86CF-4974-986A-4B8C1E5E8ACE}" destId="{EC9980E1-9DA9-4781-8E6E-F1E396514197}" srcOrd="0" destOrd="0" presId="urn:microsoft.com/office/officeart/2005/8/layout/hList3"/>
    <dgm:cxn modelId="{C2DA5094-95F5-46A8-8496-3C4A2130BA57}" srcId="{BE7EB617-8D1E-4A5A-A83F-44B89688F797}" destId="{B6C788AA-3E9C-4BAF-B473-9A4051E653CC}" srcOrd="2" destOrd="0" parTransId="{1ECC652F-10A2-42C5-B274-E437D8103FDD}" sibTransId="{B2717487-45A9-4810-8587-8C097C82F221}"/>
    <dgm:cxn modelId="{055D77A1-4ED8-47D2-ABBC-D4682994EF19}" type="presParOf" srcId="{7C5E099B-4023-43A0-9E72-B6A1F26CAEF0}" destId="{C4FA35DC-ABF5-45E4-8F2C-DD6EC53B25E7}" srcOrd="0" destOrd="0" presId="urn:microsoft.com/office/officeart/2005/8/layout/hList3"/>
    <dgm:cxn modelId="{F3E7B7C2-A8CF-460A-BCE2-503ED365C8AF}" type="presParOf" srcId="{7C5E099B-4023-43A0-9E72-B6A1F26CAEF0}" destId="{56568FF6-9382-46AB-B995-D2AF36BD8A8F}" srcOrd="1" destOrd="0" presId="urn:microsoft.com/office/officeart/2005/8/layout/hList3"/>
    <dgm:cxn modelId="{0097B239-5C65-40A2-A5D3-FDEBE5CB1A85}" type="presParOf" srcId="{56568FF6-9382-46AB-B995-D2AF36BD8A8F}" destId="{EC9980E1-9DA9-4781-8E6E-F1E396514197}" srcOrd="0" destOrd="0" presId="urn:microsoft.com/office/officeart/2005/8/layout/hList3"/>
    <dgm:cxn modelId="{55C1C1F9-0E39-439A-9EF8-AE7B4712A1A7}" type="presParOf" srcId="{56568FF6-9382-46AB-B995-D2AF36BD8A8F}" destId="{B2C2BE37-F6A6-4F49-8AA2-D929FCA81EB2}" srcOrd="1" destOrd="0" presId="urn:microsoft.com/office/officeart/2005/8/layout/hList3"/>
    <dgm:cxn modelId="{721BC397-48EF-48DB-BFD2-19DBC4D64AD9}" type="presParOf" srcId="{56568FF6-9382-46AB-B995-D2AF36BD8A8F}" destId="{5E66EC34-32E9-411F-9F04-B37B2225523A}" srcOrd="2" destOrd="0" presId="urn:microsoft.com/office/officeart/2005/8/layout/hList3"/>
    <dgm:cxn modelId="{BE0CF627-E649-4C59-BEAB-947A51081AF7}" type="presParOf" srcId="{7C5E099B-4023-43A0-9E72-B6A1F26CAEF0}" destId="{956CDBB2-6D6C-4411-8F04-0EC90E5E0F31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38C34F6-B992-465D-AC58-F975D1C47D10}" type="doc">
      <dgm:prSet loTypeId="urn:microsoft.com/office/officeart/2005/8/layout/vList6" loCatId="process" qsTypeId="urn:microsoft.com/office/officeart/2005/8/quickstyle/simple1" qsCatId="simple" csTypeId="urn:microsoft.com/office/officeart/2005/8/colors/accent1_2" csCatId="accent1" phldr="1"/>
      <dgm:spPr/>
    </dgm:pt>
    <dgm:pt modelId="{23509635-E570-4ACF-B0AC-A96A0314D060}">
      <dgm:prSet phldrT="[Текст]"/>
      <dgm:spPr/>
      <dgm:t>
        <a:bodyPr/>
        <a:lstStyle/>
        <a:p>
          <a:r>
            <a:rPr lang="ru-RU" dirty="0" err="1"/>
            <a:t>Интернсивность</a:t>
          </a:r>
          <a:r>
            <a:rPr lang="ru-RU" dirty="0"/>
            <a:t> и интеграция</a:t>
          </a:r>
        </a:p>
      </dgm:t>
    </dgm:pt>
    <dgm:pt modelId="{0EF93C6F-A16B-4DD5-BD4E-22A900835A9F}" type="parTrans" cxnId="{05EC692B-5831-48AC-BA73-BED8FD85A1EC}">
      <dgm:prSet/>
      <dgm:spPr/>
      <dgm:t>
        <a:bodyPr/>
        <a:lstStyle/>
        <a:p>
          <a:endParaRPr lang="ru-RU"/>
        </a:p>
      </dgm:t>
    </dgm:pt>
    <dgm:pt modelId="{DE27DC80-3563-40F5-B229-9B8C187BDE8C}" type="sibTrans" cxnId="{05EC692B-5831-48AC-BA73-BED8FD85A1EC}">
      <dgm:prSet/>
      <dgm:spPr/>
      <dgm:t>
        <a:bodyPr/>
        <a:lstStyle/>
        <a:p>
          <a:endParaRPr lang="ru-RU"/>
        </a:p>
      </dgm:t>
    </dgm:pt>
    <dgm:pt modelId="{909F506E-C515-4FF2-9D02-FBCF6F5DFA31}">
      <dgm:prSet phldrT="[Текст]"/>
      <dgm:spPr/>
      <dgm:t>
        <a:bodyPr/>
        <a:lstStyle/>
        <a:p>
          <a:r>
            <a:rPr lang="ru-RU" dirty="0"/>
            <a:t>Практическая подготовка</a:t>
          </a:r>
        </a:p>
      </dgm:t>
    </dgm:pt>
    <dgm:pt modelId="{13B7BFB6-4F14-472F-965A-3BF8F6988238}" type="parTrans" cxnId="{31C126B3-8F70-456E-AE5E-204160BF0BF5}">
      <dgm:prSet/>
      <dgm:spPr/>
      <dgm:t>
        <a:bodyPr/>
        <a:lstStyle/>
        <a:p>
          <a:endParaRPr lang="ru-RU"/>
        </a:p>
      </dgm:t>
    </dgm:pt>
    <dgm:pt modelId="{148FD373-68CF-42A0-84C0-114C867B3C23}" type="sibTrans" cxnId="{31C126B3-8F70-456E-AE5E-204160BF0BF5}">
      <dgm:prSet/>
      <dgm:spPr/>
      <dgm:t>
        <a:bodyPr/>
        <a:lstStyle/>
        <a:p>
          <a:endParaRPr lang="ru-RU"/>
        </a:p>
      </dgm:t>
    </dgm:pt>
    <dgm:pt modelId="{86588A27-CC7C-4BB9-AEAD-716C0FB6DAC3}">
      <dgm:prSet phldrT="[Текст]"/>
      <dgm:spPr/>
      <dgm:t>
        <a:bodyPr/>
        <a:lstStyle/>
        <a:p>
          <a:r>
            <a:rPr lang="ru-RU" dirty="0"/>
            <a:t>ДОТ и ЭО</a:t>
          </a:r>
        </a:p>
      </dgm:t>
    </dgm:pt>
    <dgm:pt modelId="{D2E3E22B-0EFB-4D09-9B20-5327D1261AAF}" type="parTrans" cxnId="{3DD8A11C-BA49-442D-B2BE-2DB61A2941E9}">
      <dgm:prSet/>
      <dgm:spPr/>
      <dgm:t>
        <a:bodyPr/>
        <a:lstStyle/>
        <a:p>
          <a:endParaRPr lang="ru-RU"/>
        </a:p>
      </dgm:t>
    </dgm:pt>
    <dgm:pt modelId="{DF761C53-A9B8-4BD3-BCB3-170E89997FCE}" type="sibTrans" cxnId="{3DD8A11C-BA49-442D-B2BE-2DB61A2941E9}">
      <dgm:prSet/>
      <dgm:spPr/>
      <dgm:t>
        <a:bodyPr/>
        <a:lstStyle/>
        <a:p>
          <a:endParaRPr lang="ru-RU"/>
        </a:p>
      </dgm:t>
    </dgm:pt>
    <dgm:pt modelId="{BE539083-5B45-4ED6-A07C-F3E14088BDE3}">
      <dgm:prSet/>
      <dgm:spPr/>
      <dgm:t>
        <a:bodyPr/>
        <a:lstStyle/>
        <a:p>
          <a:r>
            <a:rPr lang="ru-RU" dirty="0" err="1"/>
            <a:t>Профнаправленность</a:t>
          </a:r>
          <a:endParaRPr lang="ru-RU" dirty="0"/>
        </a:p>
      </dgm:t>
    </dgm:pt>
    <dgm:pt modelId="{19E4398E-77D4-44EF-A166-44FED05E24AE}" type="parTrans" cxnId="{F9923F9B-3CB0-4D05-8D41-C383E7CC2A69}">
      <dgm:prSet/>
      <dgm:spPr/>
      <dgm:t>
        <a:bodyPr/>
        <a:lstStyle/>
        <a:p>
          <a:endParaRPr lang="ru-RU"/>
        </a:p>
      </dgm:t>
    </dgm:pt>
    <dgm:pt modelId="{05CBD0FC-D323-4BE4-918E-3E1AAA0C2108}" type="sibTrans" cxnId="{F9923F9B-3CB0-4D05-8D41-C383E7CC2A69}">
      <dgm:prSet/>
      <dgm:spPr/>
      <dgm:t>
        <a:bodyPr/>
        <a:lstStyle/>
        <a:p>
          <a:endParaRPr lang="ru-RU"/>
        </a:p>
      </dgm:t>
    </dgm:pt>
    <dgm:pt modelId="{506B26D8-CFD0-4AB9-9BF8-9E75BCD79542}" type="pres">
      <dgm:prSet presAssocID="{538C34F6-B992-465D-AC58-F975D1C47D10}" presName="Name0" presStyleCnt="0">
        <dgm:presLayoutVars>
          <dgm:dir/>
          <dgm:animLvl val="lvl"/>
          <dgm:resizeHandles/>
        </dgm:presLayoutVars>
      </dgm:prSet>
      <dgm:spPr/>
    </dgm:pt>
    <dgm:pt modelId="{EB091A72-7DE9-463B-883D-FCA8BE17A38E}" type="pres">
      <dgm:prSet presAssocID="{23509635-E570-4ACF-B0AC-A96A0314D060}" presName="linNode" presStyleCnt="0"/>
      <dgm:spPr/>
    </dgm:pt>
    <dgm:pt modelId="{11964FFF-A5D5-4DAC-B717-72352DFDEB30}" type="pres">
      <dgm:prSet presAssocID="{23509635-E570-4ACF-B0AC-A96A0314D060}" presName="parent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F3C9F1-5AEE-45D3-9D56-FDA8E473D1E8}" type="pres">
      <dgm:prSet presAssocID="{23509635-E570-4ACF-B0AC-A96A0314D060}" presName="childShp" presStyleLbl="bgAccFollowNode1" presStyleIdx="0" presStyleCnt="4">
        <dgm:presLayoutVars>
          <dgm:bulletEnabled val="1"/>
        </dgm:presLayoutVars>
      </dgm:prSet>
      <dgm:spPr/>
    </dgm:pt>
    <dgm:pt modelId="{D1173B9E-1433-44CF-8998-D43BD0109FB5}" type="pres">
      <dgm:prSet presAssocID="{DE27DC80-3563-40F5-B229-9B8C187BDE8C}" presName="spacing" presStyleCnt="0"/>
      <dgm:spPr/>
    </dgm:pt>
    <dgm:pt modelId="{EDA551EB-F483-486C-8B92-B4DAF146AB8D}" type="pres">
      <dgm:prSet presAssocID="{BE539083-5B45-4ED6-A07C-F3E14088BDE3}" presName="linNode" presStyleCnt="0"/>
      <dgm:spPr/>
    </dgm:pt>
    <dgm:pt modelId="{2673C7DE-93F2-4C72-B715-06EA323D2A36}" type="pres">
      <dgm:prSet presAssocID="{BE539083-5B45-4ED6-A07C-F3E14088BDE3}" presName="parent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CE1DB1-5E8E-45F1-B471-E9269074525E}" type="pres">
      <dgm:prSet presAssocID="{BE539083-5B45-4ED6-A07C-F3E14088BDE3}" presName="childShp" presStyleLbl="bgAccFollowNode1" presStyleIdx="1" presStyleCnt="4">
        <dgm:presLayoutVars>
          <dgm:bulletEnabled val="1"/>
        </dgm:presLayoutVars>
      </dgm:prSet>
      <dgm:spPr/>
    </dgm:pt>
    <dgm:pt modelId="{E947577B-DCB8-4A00-BC17-429C31544B80}" type="pres">
      <dgm:prSet presAssocID="{05CBD0FC-D323-4BE4-918E-3E1AAA0C2108}" presName="spacing" presStyleCnt="0"/>
      <dgm:spPr/>
    </dgm:pt>
    <dgm:pt modelId="{28F6486B-CDC2-4551-AB5F-A6C64B2B0A5F}" type="pres">
      <dgm:prSet presAssocID="{909F506E-C515-4FF2-9D02-FBCF6F5DFA31}" presName="linNode" presStyleCnt="0"/>
      <dgm:spPr/>
    </dgm:pt>
    <dgm:pt modelId="{EEFB45E1-0136-4C02-BB2F-13C59379C37E}" type="pres">
      <dgm:prSet presAssocID="{909F506E-C515-4FF2-9D02-FBCF6F5DFA31}" presName="parent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F473E9-23DA-4FA0-BA4B-82B0AB03239B}" type="pres">
      <dgm:prSet presAssocID="{909F506E-C515-4FF2-9D02-FBCF6F5DFA31}" presName="childShp" presStyleLbl="bgAccFollowNode1" presStyleIdx="2" presStyleCnt="4">
        <dgm:presLayoutVars>
          <dgm:bulletEnabled val="1"/>
        </dgm:presLayoutVars>
      </dgm:prSet>
      <dgm:spPr/>
    </dgm:pt>
    <dgm:pt modelId="{8E144EBA-F4DF-40AD-9FBC-E63A1590EF7B}" type="pres">
      <dgm:prSet presAssocID="{148FD373-68CF-42A0-84C0-114C867B3C23}" presName="spacing" presStyleCnt="0"/>
      <dgm:spPr/>
    </dgm:pt>
    <dgm:pt modelId="{0402D385-374C-4178-A9BB-54A9E250C775}" type="pres">
      <dgm:prSet presAssocID="{86588A27-CC7C-4BB9-AEAD-716C0FB6DAC3}" presName="linNode" presStyleCnt="0"/>
      <dgm:spPr/>
    </dgm:pt>
    <dgm:pt modelId="{19712DC1-CD4F-4479-B8F3-85C30934ECBB}" type="pres">
      <dgm:prSet presAssocID="{86588A27-CC7C-4BB9-AEAD-716C0FB6DAC3}" presName="parent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E4BF59-C35A-42EC-97A4-F05D08612F15}" type="pres">
      <dgm:prSet presAssocID="{86588A27-CC7C-4BB9-AEAD-716C0FB6DAC3}" presName="childShp" presStyleLbl="bgAccFollowNode1" presStyleIdx="3" presStyleCnt="4">
        <dgm:presLayoutVars>
          <dgm:bulletEnabled val="1"/>
        </dgm:presLayoutVars>
      </dgm:prSet>
      <dgm:spPr/>
    </dgm:pt>
  </dgm:ptLst>
  <dgm:cxnLst>
    <dgm:cxn modelId="{F34A2770-2C87-4CFC-BD12-7F91D9B9C886}" type="presOf" srcId="{23509635-E570-4ACF-B0AC-A96A0314D060}" destId="{11964FFF-A5D5-4DAC-B717-72352DFDEB30}" srcOrd="0" destOrd="0" presId="urn:microsoft.com/office/officeart/2005/8/layout/vList6"/>
    <dgm:cxn modelId="{3DD8A11C-BA49-442D-B2BE-2DB61A2941E9}" srcId="{538C34F6-B992-465D-AC58-F975D1C47D10}" destId="{86588A27-CC7C-4BB9-AEAD-716C0FB6DAC3}" srcOrd="3" destOrd="0" parTransId="{D2E3E22B-0EFB-4D09-9B20-5327D1261AAF}" sibTransId="{DF761C53-A9B8-4BD3-BCB3-170E89997FCE}"/>
    <dgm:cxn modelId="{F9923F9B-3CB0-4D05-8D41-C383E7CC2A69}" srcId="{538C34F6-B992-465D-AC58-F975D1C47D10}" destId="{BE539083-5B45-4ED6-A07C-F3E14088BDE3}" srcOrd="1" destOrd="0" parTransId="{19E4398E-77D4-44EF-A166-44FED05E24AE}" sibTransId="{05CBD0FC-D323-4BE4-918E-3E1AAA0C2108}"/>
    <dgm:cxn modelId="{876EBF89-7BFD-46E4-A78F-936BB3BCCF4A}" type="presOf" srcId="{BE539083-5B45-4ED6-A07C-F3E14088BDE3}" destId="{2673C7DE-93F2-4C72-B715-06EA323D2A36}" srcOrd="0" destOrd="0" presId="urn:microsoft.com/office/officeart/2005/8/layout/vList6"/>
    <dgm:cxn modelId="{388B27BD-9355-49C2-905A-9ED9E4075F70}" type="presOf" srcId="{86588A27-CC7C-4BB9-AEAD-716C0FB6DAC3}" destId="{19712DC1-CD4F-4479-B8F3-85C30934ECBB}" srcOrd="0" destOrd="0" presId="urn:microsoft.com/office/officeart/2005/8/layout/vList6"/>
    <dgm:cxn modelId="{4C9C2469-185D-4B31-903E-10F69F643917}" type="presOf" srcId="{538C34F6-B992-465D-AC58-F975D1C47D10}" destId="{506B26D8-CFD0-4AB9-9BF8-9E75BCD79542}" srcOrd="0" destOrd="0" presId="urn:microsoft.com/office/officeart/2005/8/layout/vList6"/>
    <dgm:cxn modelId="{360A4602-F6D0-47AB-8B69-9B36AB5E7F85}" type="presOf" srcId="{909F506E-C515-4FF2-9D02-FBCF6F5DFA31}" destId="{EEFB45E1-0136-4C02-BB2F-13C59379C37E}" srcOrd="0" destOrd="0" presId="urn:microsoft.com/office/officeart/2005/8/layout/vList6"/>
    <dgm:cxn modelId="{05EC692B-5831-48AC-BA73-BED8FD85A1EC}" srcId="{538C34F6-B992-465D-AC58-F975D1C47D10}" destId="{23509635-E570-4ACF-B0AC-A96A0314D060}" srcOrd="0" destOrd="0" parTransId="{0EF93C6F-A16B-4DD5-BD4E-22A900835A9F}" sibTransId="{DE27DC80-3563-40F5-B229-9B8C187BDE8C}"/>
    <dgm:cxn modelId="{31C126B3-8F70-456E-AE5E-204160BF0BF5}" srcId="{538C34F6-B992-465D-AC58-F975D1C47D10}" destId="{909F506E-C515-4FF2-9D02-FBCF6F5DFA31}" srcOrd="2" destOrd="0" parTransId="{13B7BFB6-4F14-472F-965A-3BF8F6988238}" sibTransId="{148FD373-68CF-42A0-84C0-114C867B3C23}"/>
    <dgm:cxn modelId="{24746699-23B9-4D3C-8DC7-389E9F4B19EE}" type="presParOf" srcId="{506B26D8-CFD0-4AB9-9BF8-9E75BCD79542}" destId="{EB091A72-7DE9-463B-883D-FCA8BE17A38E}" srcOrd="0" destOrd="0" presId="urn:microsoft.com/office/officeart/2005/8/layout/vList6"/>
    <dgm:cxn modelId="{EC4566CC-8693-4409-8C65-F2E579776884}" type="presParOf" srcId="{EB091A72-7DE9-463B-883D-FCA8BE17A38E}" destId="{11964FFF-A5D5-4DAC-B717-72352DFDEB30}" srcOrd="0" destOrd="0" presId="urn:microsoft.com/office/officeart/2005/8/layout/vList6"/>
    <dgm:cxn modelId="{6D73C5CE-8189-419C-AF2F-EA849148911F}" type="presParOf" srcId="{EB091A72-7DE9-463B-883D-FCA8BE17A38E}" destId="{DCF3C9F1-5AEE-45D3-9D56-FDA8E473D1E8}" srcOrd="1" destOrd="0" presId="urn:microsoft.com/office/officeart/2005/8/layout/vList6"/>
    <dgm:cxn modelId="{CA3D8AB2-8D42-4D0A-8D79-B666BFD605FE}" type="presParOf" srcId="{506B26D8-CFD0-4AB9-9BF8-9E75BCD79542}" destId="{D1173B9E-1433-44CF-8998-D43BD0109FB5}" srcOrd="1" destOrd="0" presId="urn:microsoft.com/office/officeart/2005/8/layout/vList6"/>
    <dgm:cxn modelId="{37A52138-F606-4A58-A14B-C3F5959AC691}" type="presParOf" srcId="{506B26D8-CFD0-4AB9-9BF8-9E75BCD79542}" destId="{EDA551EB-F483-486C-8B92-B4DAF146AB8D}" srcOrd="2" destOrd="0" presId="urn:microsoft.com/office/officeart/2005/8/layout/vList6"/>
    <dgm:cxn modelId="{4D50F52E-5753-4F59-B9FF-707CC9211389}" type="presParOf" srcId="{EDA551EB-F483-486C-8B92-B4DAF146AB8D}" destId="{2673C7DE-93F2-4C72-B715-06EA323D2A36}" srcOrd="0" destOrd="0" presId="urn:microsoft.com/office/officeart/2005/8/layout/vList6"/>
    <dgm:cxn modelId="{8B1EE214-B6C3-47BA-A7BE-8901E3C839B0}" type="presParOf" srcId="{EDA551EB-F483-486C-8B92-B4DAF146AB8D}" destId="{5DCE1DB1-5E8E-45F1-B471-E9269074525E}" srcOrd="1" destOrd="0" presId="urn:microsoft.com/office/officeart/2005/8/layout/vList6"/>
    <dgm:cxn modelId="{F019AA0E-5F4F-4DF2-A739-718D3109F886}" type="presParOf" srcId="{506B26D8-CFD0-4AB9-9BF8-9E75BCD79542}" destId="{E947577B-DCB8-4A00-BC17-429C31544B80}" srcOrd="3" destOrd="0" presId="urn:microsoft.com/office/officeart/2005/8/layout/vList6"/>
    <dgm:cxn modelId="{933E413B-44AB-4C08-AA85-32B99EB9F5DD}" type="presParOf" srcId="{506B26D8-CFD0-4AB9-9BF8-9E75BCD79542}" destId="{28F6486B-CDC2-4551-AB5F-A6C64B2B0A5F}" srcOrd="4" destOrd="0" presId="urn:microsoft.com/office/officeart/2005/8/layout/vList6"/>
    <dgm:cxn modelId="{5DC892BB-2E2C-4589-9ED5-E1376B45ED04}" type="presParOf" srcId="{28F6486B-CDC2-4551-AB5F-A6C64B2B0A5F}" destId="{EEFB45E1-0136-4C02-BB2F-13C59379C37E}" srcOrd="0" destOrd="0" presId="urn:microsoft.com/office/officeart/2005/8/layout/vList6"/>
    <dgm:cxn modelId="{0B40312C-BB00-413E-B11F-7B6F87434F5F}" type="presParOf" srcId="{28F6486B-CDC2-4551-AB5F-A6C64B2B0A5F}" destId="{5FF473E9-23DA-4FA0-BA4B-82B0AB03239B}" srcOrd="1" destOrd="0" presId="urn:microsoft.com/office/officeart/2005/8/layout/vList6"/>
    <dgm:cxn modelId="{73A24E3B-1668-4EDB-AB9F-120FD0A91123}" type="presParOf" srcId="{506B26D8-CFD0-4AB9-9BF8-9E75BCD79542}" destId="{8E144EBA-F4DF-40AD-9FBC-E63A1590EF7B}" srcOrd="5" destOrd="0" presId="urn:microsoft.com/office/officeart/2005/8/layout/vList6"/>
    <dgm:cxn modelId="{07F5EF79-6725-4894-B4F8-314CBB26F3B1}" type="presParOf" srcId="{506B26D8-CFD0-4AB9-9BF8-9E75BCD79542}" destId="{0402D385-374C-4178-A9BB-54A9E250C775}" srcOrd="6" destOrd="0" presId="urn:microsoft.com/office/officeart/2005/8/layout/vList6"/>
    <dgm:cxn modelId="{C859F657-DCCA-4AF4-BBCB-12CBD6D4A668}" type="presParOf" srcId="{0402D385-374C-4178-A9BB-54A9E250C775}" destId="{19712DC1-CD4F-4479-B8F3-85C30934ECBB}" srcOrd="0" destOrd="0" presId="urn:microsoft.com/office/officeart/2005/8/layout/vList6"/>
    <dgm:cxn modelId="{15AE4EE3-E3D5-4316-BDD6-EF6E35EFE150}" type="presParOf" srcId="{0402D385-374C-4178-A9BB-54A9E250C775}" destId="{C8E4BF59-C35A-42EC-97A4-F05D08612F15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EBA18B-9AA0-4F8A-86B7-F850D588E7A8}">
      <dsp:nvSpPr>
        <dsp:cNvPr id="0" name=""/>
        <dsp:cNvSpPr/>
      </dsp:nvSpPr>
      <dsp:spPr>
        <a:xfrm rot="5400000">
          <a:off x="-155655" y="155795"/>
          <a:ext cx="1037705" cy="726394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/>
        </a:p>
      </dsp:txBody>
      <dsp:txXfrm rot="-5400000">
        <a:off x="1" y="363336"/>
        <a:ext cx="726394" cy="311311"/>
      </dsp:txXfrm>
    </dsp:sp>
    <dsp:sp modelId="{B86A0CE1-4DDD-488D-B582-86ADA2AFBACD}">
      <dsp:nvSpPr>
        <dsp:cNvPr id="0" name=""/>
        <dsp:cNvSpPr/>
      </dsp:nvSpPr>
      <dsp:spPr>
        <a:xfrm rot="5400000">
          <a:off x="5280856" y="-4554322"/>
          <a:ext cx="674508" cy="97834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 Формирование КЦП  на основе заказа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Автоматическая сборка программ (цифровая платформа)</a:t>
          </a:r>
        </a:p>
      </dsp:txBody>
      <dsp:txXfrm rot="-5400000">
        <a:off x="726395" y="33066"/>
        <a:ext cx="9750505" cy="608654"/>
      </dsp:txXfrm>
    </dsp:sp>
    <dsp:sp modelId="{E0092837-B5A7-4FA7-A02B-DD1028209075}">
      <dsp:nvSpPr>
        <dsp:cNvPr id="0" name=""/>
        <dsp:cNvSpPr/>
      </dsp:nvSpPr>
      <dsp:spPr>
        <a:xfrm rot="5400000">
          <a:off x="-155655" y="1075667"/>
          <a:ext cx="1037705" cy="726394"/>
        </a:xfrm>
        <a:prstGeom prst="chevron">
          <a:avLst/>
        </a:prstGeom>
        <a:solidFill>
          <a:schemeClr val="accent5">
            <a:hueOff val="1827658"/>
            <a:satOff val="199"/>
            <a:lumOff val="0"/>
            <a:alphaOff val="0"/>
          </a:schemeClr>
        </a:solidFill>
        <a:ln w="19050" cap="rnd" cmpd="sng" algn="ctr">
          <a:solidFill>
            <a:schemeClr val="accent5">
              <a:hueOff val="1827658"/>
              <a:satOff val="199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/>
        </a:p>
      </dsp:txBody>
      <dsp:txXfrm rot="-5400000">
        <a:off x="1" y="1283208"/>
        <a:ext cx="726394" cy="311311"/>
      </dsp:txXfrm>
    </dsp:sp>
    <dsp:sp modelId="{CB5A5790-2833-4D56-B6EE-2F8E0ACF069B}">
      <dsp:nvSpPr>
        <dsp:cNvPr id="0" name=""/>
        <dsp:cNvSpPr/>
      </dsp:nvSpPr>
      <dsp:spPr>
        <a:xfrm rot="5400000">
          <a:off x="5280856" y="-3634450"/>
          <a:ext cx="674508" cy="97834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1827658"/>
              <a:satOff val="199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Прием на конкурной основе</a:t>
          </a:r>
        </a:p>
      </dsp:txBody>
      <dsp:txXfrm rot="-5400000">
        <a:off x="726395" y="952938"/>
        <a:ext cx="9750505" cy="608654"/>
      </dsp:txXfrm>
    </dsp:sp>
    <dsp:sp modelId="{D367494C-673F-4F24-9EA5-2BA90CA405D4}">
      <dsp:nvSpPr>
        <dsp:cNvPr id="0" name=""/>
        <dsp:cNvSpPr/>
      </dsp:nvSpPr>
      <dsp:spPr>
        <a:xfrm rot="5400000">
          <a:off x="-155655" y="1995539"/>
          <a:ext cx="1037705" cy="726394"/>
        </a:xfrm>
        <a:prstGeom prst="chevron">
          <a:avLst/>
        </a:prstGeom>
        <a:solidFill>
          <a:schemeClr val="accent5">
            <a:hueOff val="3655316"/>
            <a:satOff val="397"/>
            <a:lumOff val="-1"/>
            <a:alphaOff val="0"/>
          </a:schemeClr>
        </a:solidFill>
        <a:ln w="19050" cap="rnd" cmpd="sng" algn="ctr">
          <a:solidFill>
            <a:schemeClr val="accent5">
              <a:hueOff val="3655316"/>
              <a:satOff val="397"/>
              <a:lumOff val="-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000" kern="1200"/>
        </a:p>
      </dsp:txBody>
      <dsp:txXfrm rot="-5400000">
        <a:off x="1" y="2203080"/>
        <a:ext cx="726394" cy="311311"/>
      </dsp:txXfrm>
    </dsp:sp>
    <dsp:sp modelId="{AA6EDB1E-F5DE-438C-BA00-A16C36F89F70}">
      <dsp:nvSpPr>
        <dsp:cNvPr id="0" name=""/>
        <dsp:cNvSpPr/>
      </dsp:nvSpPr>
      <dsp:spPr>
        <a:xfrm rot="5400000">
          <a:off x="5280856" y="-2714578"/>
          <a:ext cx="674508" cy="97834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3655316"/>
              <a:satOff val="397"/>
              <a:lumOff val="-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Ускоренная </a:t>
          </a:r>
          <a:r>
            <a:rPr lang="ru-RU" sz="1900" kern="1200" dirty="0" err="1"/>
            <a:t>практикоориентированная</a:t>
          </a:r>
          <a:r>
            <a:rPr lang="ru-RU" sz="1900" kern="1200" dirty="0"/>
            <a:t> подготовка </a:t>
          </a:r>
        </a:p>
      </dsp:txBody>
      <dsp:txXfrm rot="-5400000">
        <a:off x="726395" y="1872810"/>
        <a:ext cx="9750505" cy="608654"/>
      </dsp:txXfrm>
    </dsp:sp>
    <dsp:sp modelId="{B9F5AA0E-24AC-43E1-A0C7-096FF62BB520}">
      <dsp:nvSpPr>
        <dsp:cNvPr id="0" name=""/>
        <dsp:cNvSpPr/>
      </dsp:nvSpPr>
      <dsp:spPr>
        <a:xfrm rot="5400000">
          <a:off x="-155655" y="2915411"/>
          <a:ext cx="1037705" cy="726394"/>
        </a:xfrm>
        <a:prstGeom prst="chevron">
          <a:avLst/>
        </a:prstGeom>
        <a:solidFill>
          <a:schemeClr val="accent5">
            <a:hueOff val="5482974"/>
            <a:satOff val="596"/>
            <a:lumOff val="-1"/>
            <a:alphaOff val="0"/>
          </a:schemeClr>
        </a:solidFill>
        <a:ln w="19050" cap="rnd" cmpd="sng" algn="ctr">
          <a:solidFill>
            <a:schemeClr val="accent5">
              <a:hueOff val="5482974"/>
              <a:satOff val="596"/>
              <a:lumOff val="-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/>
        </a:p>
      </dsp:txBody>
      <dsp:txXfrm rot="-5400000">
        <a:off x="1" y="3122952"/>
        <a:ext cx="726394" cy="311311"/>
      </dsp:txXfrm>
    </dsp:sp>
    <dsp:sp modelId="{19A53CF8-FC75-420F-9EB4-AEC411E29D2D}">
      <dsp:nvSpPr>
        <dsp:cNvPr id="0" name=""/>
        <dsp:cNvSpPr/>
      </dsp:nvSpPr>
      <dsp:spPr>
        <a:xfrm rot="5400000">
          <a:off x="5280856" y="-1794706"/>
          <a:ext cx="674508" cy="97834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5482974"/>
              <a:satOff val="596"/>
              <a:lumOff val="-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Демонстрационный экзамен</a:t>
          </a:r>
        </a:p>
      </dsp:txBody>
      <dsp:txXfrm rot="-5400000">
        <a:off x="726395" y="2792682"/>
        <a:ext cx="9750505" cy="608654"/>
      </dsp:txXfrm>
    </dsp:sp>
    <dsp:sp modelId="{48B8C6C5-2FD9-44E7-9D31-CC2B068C0276}">
      <dsp:nvSpPr>
        <dsp:cNvPr id="0" name=""/>
        <dsp:cNvSpPr/>
      </dsp:nvSpPr>
      <dsp:spPr>
        <a:xfrm rot="5400000">
          <a:off x="-155655" y="3835283"/>
          <a:ext cx="1037705" cy="726394"/>
        </a:xfrm>
        <a:prstGeom prst="chevron">
          <a:avLst/>
        </a:prstGeom>
        <a:solidFill>
          <a:schemeClr val="accent5">
            <a:hueOff val="7310632"/>
            <a:satOff val="795"/>
            <a:lumOff val="-1"/>
            <a:alphaOff val="0"/>
          </a:schemeClr>
        </a:solidFill>
        <a:ln w="19050" cap="rnd" cmpd="sng" algn="ctr">
          <a:solidFill>
            <a:schemeClr val="accent5">
              <a:hueOff val="7310632"/>
              <a:satOff val="795"/>
              <a:lumOff val="-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600" kern="1200"/>
        </a:p>
      </dsp:txBody>
      <dsp:txXfrm rot="-5400000">
        <a:off x="1" y="4042824"/>
        <a:ext cx="726394" cy="311311"/>
      </dsp:txXfrm>
    </dsp:sp>
    <dsp:sp modelId="{B88093E3-5F80-4F87-8E81-4F4D27B6C6F0}">
      <dsp:nvSpPr>
        <dsp:cNvPr id="0" name=""/>
        <dsp:cNvSpPr/>
      </dsp:nvSpPr>
      <dsp:spPr>
        <a:xfrm rot="5400000">
          <a:off x="5280856" y="-874834"/>
          <a:ext cx="674508" cy="97834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7310632"/>
              <a:satOff val="795"/>
              <a:lumOff val="-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12065" rIns="12065" bIns="1206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Диплом + </a:t>
          </a:r>
          <a:r>
            <a:rPr lang="en-US" sz="1900" kern="1200" dirty="0"/>
            <a:t> Skills - </a:t>
          </a:r>
          <a:r>
            <a:rPr lang="ru-RU" sz="1900" kern="1200" dirty="0"/>
            <a:t>паспорт</a:t>
          </a:r>
        </a:p>
      </dsp:txBody>
      <dsp:txXfrm rot="-5400000">
        <a:off x="726395" y="3712554"/>
        <a:ext cx="9750505" cy="6086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FA35DC-ABF5-45E4-8F2C-DD6EC53B25E7}">
      <dsp:nvSpPr>
        <dsp:cNvPr id="0" name=""/>
        <dsp:cNvSpPr/>
      </dsp:nvSpPr>
      <dsp:spPr>
        <a:xfrm>
          <a:off x="0" y="0"/>
          <a:ext cx="11166475" cy="1024890"/>
        </a:xfrm>
        <a:prstGeom prst="rect">
          <a:avLst/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830" tIns="163830" rIns="163830" bIns="16383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300" kern="1200" dirty="0"/>
            <a:t>Обобщенная трудовая функция (ОТФ)</a:t>
          </a:r>
        </a:p>
      </dsp:txBody>
      <dsp:txXfrm>
        <a:off x="0" y="0"/>
        <a:ext cx="11166475" cy="1024890"/>
      </dsp:txXfrm>
    </dsp:sp>
    <dsp:sp modelId="{EC9980E1-9DA9-4781-8E6E-F1E396514197}">
      <dsp:nvSpPr>
        <dsp:cNvPr id="0" name=""/>
        <dsp:cNvSpPr/>
      </dsp:nvSpPr>
      <dsp:spPr>
        <a:xfrm>
          <a:off x="5452" y="1024890"/>
          <a:ext cx="3718523" cy="2152269"/>
        </a:xfrm>
        <a:prstGeom prst="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ТФ 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(трудовая функция)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>
              <a:solidFill>
                <a:srgbClr val="FFFF00"/>
              </a:solidFill>
            </a:rPr>
            <a:t>- Умения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>
              <a:solidFill>
                <a:srgbClr val="FFFF00"/>
              </a:solidFill>
            </a:rPr>
            <a:t>- Знания</a:t>
          </a:r>
        </a:p>
      </dsp:txBody>
      <dsp:txXfrm>
        <a:off x="5452" y="1024890"/>
        <a:ext cx="3718523" cy="2152269"/>
      </dsp:txXfrm>
    </dsp:sp>
    <dsp:sp modelId="{B2C2BE37-F6A6-4F49-8AA2-D929FCA81EB2}">
      <dsp:nvSpPr>
        <dsp:cNvPr id="0" name=""/>
        <dsp:cNvSpPr/>
      </dsp:nvSpPr>
      <dsp:spPr>
        <a:xfrm>
          <a:off x="3723975" y="1024890"/>
          <a:ext cx="3718523" cy="2152269"/>
        </a:xfrm>
        <a:prstGeom prst="rect">
          <a:avLst/>
        </a:prstGeom>
        <a:solidFill>
          <a:schemeClr val="accent1">
            <a:shade val="50000"/>
            <a:hueOff val="-24091"/>
            <a:satOff val="-34903"/>
            <a:lumOff val="3355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ТФ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(Трудовая функция)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>
              <a:solidFill>
                <a:srgbClr val="FFFF00"/>
              </a:solidFill>
            </a:rPr>
            <a:t>- Умения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>
              <a:solidFill>
                <a:srgbClr val="FFFF00"/>
              </a:solidFill>
            </a:rPr>
            <a:t>- Знания</a:t>
          </a:r>
        </a:p>
      </dsp:txBody>
      <dsp:txXfrm>
        <a:off x="3723975" y="1024890"/>
        <a:ext cx="3718523" cy="2152269"/>
      </dsp:txXfrm>
    </dsp:sp>
    <dsp:sp modelId="{5E66EC34-32E9-411F-9F04-B37B2225523A}">
      <dsp:nvSpPr>
        <dsp:cNvPr id="0" name=""/>
        <dsp:cNvSpPr/>
      </dsp:nvSpPr>
      <dsp:spPr>
        <a:xfrm>
          <a:off x="7442499" y="1024890"/>
          <a:ext cx="3718523" cy="2152269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ТФ 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/>
            <a:t>(Трудовая функция)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>
              <a:solidFill>
                <a:srgbClr val="FFFF00"/>
              </a:solidFill>
            </a:rPr>
            <a:t>- Умения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100" kern="1200" dirty="0">
              <a:solidFill>
                <a:srgbClr val="FFFF00"/>
              </a:solidFill>
            </a:rPr>
            <a:t>- Знания</a:t>
          </a:r>
        </a:p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100" kern="1200" dirty="0"/>
        </a:p>
      </dsp:txBody>
      <dsp:txXfrm>
        <a:off x="7442499" y="1024890"/>
        <a:ext cx="3718523" cy="2152269"/>
      </dsp:txXfrm>
    </dsp:sp>
    <dsp:sp modelId="{956CDBB2-6D6C-4411-8F04-0EC90E5E0F31}">
      <dsp:nvSpPr>
        <dsp:cNvPr id="0" name=""/>
        <dsp:cNvSpPr/>
      </dsp:nvSpPr>
      <dsp:spPr>
        <a:xfrm>
          <a:off x="0" y="3177159"/>
          <a:ext cx="11166475" cy="239141"/>
        </a:xfrm>
        <a:prstGeom prst="rect">
          <a:avLst/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F3C9F1-5AEE-45D3-9D56-FDA8E473D1E8}">
      <dsp:nvSpPr>
        <dsp:cNvPr id="0" name=""/>
        <dsp:cNvSpPr/>
      </dsp:nvSpPr>
      <dsp:spPr>
        <a:xfrm>
          <a:off x="2349730" y="1003"/>
          <a:ext cx="3524595" cy="79607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964FFF-A5D5-4DAC-B717-72352DFDEB30}">
      <dsp:nvSpPr>
        <dsp:cNvPr id="0" name=""/>
        <dsp:cNvSpPr/>
      </dsp:nvSpPr>
      <dsp:spPr>
        <a:xfrm>
          <a:off x="0" y="1003"/>
          <a:ext cx="2349730" cy="7960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 err="1"/>
            <a:t>Интернсивность</a:t>
          </a:r>
          <a:r>
            <a:rPr lang="ru-RU" sz="1300" kern="1200" dirty="0"/>
            <a:t> и интеграция</a:t>
          </a:r>
        </a:p>
      </dsp:txBody>
      <dsp:txXfrm>
        <a:off x="38861" y="39864"/>
        <a:ext cx="2272008" cy="718357"/>
      </dsp:txXfrm>
    </dsp:sp>
    <dsp:sp modelId="{5DCE1DB1-5E8E-45F1-B471-E9269074525E}">
      <dsp:nvSpPr>
        <dsp:cNvPr id="0" name=""/>
        <dsp:cNvSpPr/>
      </dsp:nvSpPr>
      <dsp:spPr>
        <a:xfrm>
          <a:off x="2349730" y="876690"/>
          <a:ext cx="3524595" cy="79607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73C7DE-93F2-4C72-B715-06EA323D2A36}">
      <dsp:nvSpPr>
        <dsp:cNvPr id="0" name=""/>
        <dsp:cNvSpPr/>
      </dsp:nvSpPr>
      <dsp:spPr>
        <a:xfrm>
          <a:off x="0" y="876690"/>
          <a:ext cx="2349730" cy="7960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 err="1"/>
            <a:t>Профнаправленность</a:t>
          </a:r>
          <a:endParaRPr lang="ru-RU" sz="1300" kern="1200" dirty="0"/>
        </a:p>
      </dsp:txBody>
      <dsp:txXfrm>
        <a:off x="38861" y="915551"/>
        <a:ext cx="2272008" cy="718357"/>
      </dsp:txXfrm>
    </dsp:sp>
    <dsp:sp modelId="{5FF473E9-23DA-4FA0-BA4B-82B0AB03239B}">
      <dsp:nvSpPr>
        <dsp:cNvPr id="0" name=""/>
        <dsp:cNvSpPr/>
      </dsp:nvSpPr>
      <dsp:spPr>
        <a:xfrm>
          <a:off x="2349730" y="1752377"/>
          <a:ext cx="3524595" cy="79607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FB45E1-0136-4C02-BB2F-13C59379C37E}">
      <dsp:nvSpPr>
        <dsp:cNvPr id="0" name=""/>
        <dsp:cNvSpPr/>
      </dsp:nvSpPr>
      <dsp:spPr>
        <a:xfrm>
          <a:off x="0" y="1752377"/>
          <a:ext cx="2349730" cy="7960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Практическая подготовка</a:t>
          </a:r>
        </a:p>
      </dsp:txBody>
      <dsp:txXfrm>
        <a:off x="38861" y="1791238"/>
        <a:ext cx="2272008" cy="718357"/>
      </dsp:txXfrm>
    </dsp:sp>
    <dsp:sp modelId="{C8E4BF59-C35A-42EC-97A4-F05D08612F15}">
      <dsp:nvSpPr>
        <dsp:cNvPr id="0" name=""/>
        <dsp:cNvSpPr/>
      </dsp:nvSpPr>
      <dsp:spPr>
        <a:xfrm>
          <a:off x="2349730" y="2628065"/>
          <a:ext cx="3524595" cy="79607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712DC1-CD4F-4479-B8F3-85C30934ECBB}">
      <dsp:nvSpPr>
        <dsp:cNvPr id="0" name=""/>
        <dsp:cNvSpPr/>
      </dsp:nvSpPr>
      <dsp:spPr>
        <a:xfrm>
          <a:off x="0" y="2628065"/>
          <a:ext cx="2349730" cy="7960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ДОТ и ЭО</a:t>
          </a:r>
        </a:p>
      </dsp:txBody>
      <dsp:txXfrm>
        <a:off x="38861" y="2666926"/>
        <a:ext cx="2272008" cy="7183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7A7E67-352C-4A84-B896-526D729BADAA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AFEAEF-C2FA-47EE-AE1F-695E1DE7945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910696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B12528-97A0-4002-B8F9-E5997B3DE446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57333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158984" y="1792224"/>
            <a:ext cx="990599" cy="304799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fld id="{F662561C-8B27-4066-BB6C-DBB5F1EC63B7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1976" y="3227832"/>
            <a:ext cx="3867912" cy="310896"/>
          </a:xfrm>
        </p:spPr>
        <p:txBody>
          <a:bodyPr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248F778A-F1A4-4B58-88E6-F643792BE1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87857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8825659" cy="706964"/>
          </a:xfrm>
          <a:prstGeom prst="rect">
            <a:avLst/>
          </a:prstGeom>
        </p:spPr>
        <p:txBody>
          <a:bodyPr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2561C-8B27-4066-BB6C-DBB5F1EC63B7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F778A-F1A4-4B58-88E6-F643792BE1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02823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9192"/>
            <a:ext cx="4343400" cy="2286000"/>
          </a:xfrm>
          <a:prstGeom prst="rect">
            <a:avLst/>
          </a:prstGeom>
        </p:spPr>
        <p:txBody>
          <a:bodyPr anchor="ctr" anchorCtr="0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4576" y="2679192"/>
            <a:ext cx="3758184" cy="2286000"/>
          </a:xfrm>
        </p:spPr>
        <p:txBody>
          <a:bodyPr anchor="ctr" anchorCtr="0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2561C-8B27-4066-BB6C-DBB5F1EC63B7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F778A-F1A4-4B58-88E6-F643792BE1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61102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8032" cy="341630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76" y="2603500"/>
            <a:ext cx="4828032" cy="34163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2561C-8B27-4066-BB6C-DBB5F1EC63B7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F778A-F1A4-4B58-88E6-F643792BE1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231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69264"/>
            <a:ext cx="8825659" cy="7040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98448"/>
            <a:ext cx="4828032" cy="2843784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76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1" y="3187921"/>
            <a:ext cx="4825160" cy="285431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2561C-8B27-4066-BB6C-DBB5F1EC63B7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F778A-F1A4-4B58-88E6-F643792BE1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277845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144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2561C-8B27-4066-BB6C-DBB5F1EC63B7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F778A-F1A4-4B58-88E6-F643792BE1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12487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2561C-8B27-4066-BB6C-DBB5F1EC63B7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Rectangle 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F778A-F1A4-4B58-88E6-F643792BE1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29402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298448"/>
            <a:ext cx="2793159" cy="1597152"/>
          </a:xfrm>
          <a:prstGeom prst="rect">
            <a:avLst/>
          </a:prstGeo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9008" y="1447800"/>
            <a:ext cx="5195997" cy="45720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3" y="3129280"/>
            <a:ext cx="279315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2561C-8B27-4066-BB6C-DBB5F1EC63B7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F778A-F1A4-4B58-88E6-F643792BE1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8609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2561C-8B27-4066-BB6C-DBB5F1EC63B7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F778A-F1A4-4B58-88E6-F643792BE1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2635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7" y="4969927"/>
            <a:ext cx="8825657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7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2561C-8B27-4066-BB6C-DBB5F1EC63B7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F778A-F1A4-4B58-88E6-F643792BE1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39295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0704"/>
            <a:ext cx="8833104" cy="1371600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2144" y="3547872"/>
            <a:ext cx="8825659" cy="2478024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2561C-8B27-4066-BB6C-DBB5F1EC63B7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F778A-F1A4-4B58-88E6-F643792BE1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37971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2" name="TextBox 11"/>
          <p:cNvSpPr txBox="1"/>
          <p:nvPr/>
        </p:nvSpPr>
        <p:spPr bwMode="gray">
          <a:xfrm>
            <a:off x="898295" y="59676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 bwMode="gray">
          <a:xfrm>
            <a:off x="9715063" y="2629300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698249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 bwMode="gray">
          <a:xfrm>
            <a:off x="1945945" y="3679987"/>
            <a:ext cx="7725772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4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8"/>
            <a:ext cx="8825659" cy="997858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2561C-8B27-4066-BB6C-DBB5F1EC63B7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3" name="Rectangle 2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F778A-F1A4-4B58-88E6-F643792BE1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7182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3525"/>
            <a:ext cx="8865623" cy="1819656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9200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2561C-8B27-4066-BB6C-DBB5F1EC63B7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F778A-F1A4-4B58-88E6-F643792BE1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10000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312916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79764"/>
            <a:ext cx="3129168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5380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4"/>
            <a:ext cx="3145380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595032"/>
            <a:ext cx="3161029" cy="58473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79764"/>
            <a:ext cx="3161029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991" y="2603500"/>
            <a:ext cx="32564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5824" y="2603500"/>
            <a:ext cx="0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2561C-8B27-4066-BB6C-DBB5F1EC63B7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F778A-F1A4-4B58-88E6-F643792BE1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759587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5"/>
            <a:ext cx="3050438" cy="57626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0916"/>
            <a:ext cx="2691242" cy="158409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7"/>
            <a:ext cx="3050438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8"/>
            <a:ext cx="3050438" cy="91257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3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3" y="5109107"/>
            <a:ext cx="3050438" cy="91794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245" y="2603500"/>
            <a:ext cx="1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7352" y="2603500"/>
            <a:ext cx="0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2561C-8B27-4066-BB6C-DBB5F1EC63B7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F778A-F1A4-4B58-88E6-F643792BE1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774994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595033"/>
            <a:ext cx="8825659" cy="3424768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2561C-8B27-4066-BB6C-DBB5F1EC63B7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F778A-F1A4-4B58-88E6-F643792BE1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792045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6"/>
            <a:ext cx="1441567" cy="4748591"/>
          </a:xfrm>
          <a:prstGeom prst="rect">
            <a:avLst/>
          </a:prstGeo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5"/>
            <a:ext cx="6256025" cy="474859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2561C-8B27-4066-BB6C-DBB5F1EC63B7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Rectangle 1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8F778A-F1A4-4B58-88E6-F643792BE1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64414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7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0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2760" y="6391656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F662561C-8B27-4066-BB6C-DBB5F1EC63B7}" type="datetimeFigureOut">
              <a:rPr lang="ru-RU" smtClean="0"/>
              <a:pPr/>
              <a:t>27.04.2022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7784" y="6391656"/>
            <a:ext cx="3867912" cy="310896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9" name="Rectangle 2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248F778A-F1A4-4B58-88E6-F643792BE1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0738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6" r:id="rId12"/>
    <p:sldLayoutId id="2147483947" r:id="rId13"/>
    <p:sldLayoutId id="2147483948" r:id="rId14"/>
    <p:sldLayoutId id="2147483949" r:id="rId15"/>
    <p:sldLayoutId id="2147483950" r:id="rId16"/>
    <p:sldLayoutId id="2147483951" r:id="rId17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nmc-nsk@yandex.ru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akvobr.ru/new/publications/158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profstandart.rosmintrud.r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hyperlink" Target="&#1056;&#1077;&#1077;&#1089;&#1090;&#1088;%20&#1055;&#1057;_08.11.2021.xlsx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/>
              <a:t>Направления обновления  системы среднего профессионального образования как контекст деятельности педагога</a:t>
            </a:r>
            <a:endParaRPr lang="ru-RU" sz="320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6456784" y="1232947"/>
            <a:ext cx="5505061" cy="5391788"/>
          </a:xfrm>
        </p:spPr>
        <p:txBody>
          <a:bodyPr>
            <a:normAutofit fontScale="85000" lnSpcReduction="20000"/>
          </a:bodyPr>
          <a:lstStyle/>
          <a:p>
            <a:r>
              <a:rPr lang="ru-RU" sz="17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Приказом </a:t>
            </a:r>
            <a:r>
              <a:rPr lang="ru-RU" sz="17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17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от 30.12.2021 №1036</a:t>
            </a:r>
          </a:p>
          <a:p>
            <a:r>
              <a:rPr lang="ru-RU" sz="17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ОГБПОУ «Новгородский строительный колледж» получил </a:t>
            </a:r>
          </a:p>
          <a:p>
            <a:r>
              <a:rPr lang="ru-RU" sz="17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статус федеральной инновационной площадки и право вести инновационную деятельность по теме</a:t>
            </a:r>
          </a:p>
          <a:p>
            <a:pPr algn="ctr"/>
            <a:r>
              <a:rPr lang="ru-RU" sz="17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«Повышение качества </a:t>
            </a:r>
            <a:r>
              <a:rPr lang="ru-RU" sz="2100" b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практикоориентированной</a:t>
            </a:r>
            <a:r>
              <a:rPr lang="ru-RU" sz="21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подготовки рабочих кадров и  специалистов среднего звена на основе социального партнерства и  технологий информационного моделирования».</a:t>
            </a:r>
          </a:p>
          <a:p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Срок: 2022-2026</a:t>
            </a:r>
          </a:p>
          <a:p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Руководитель проекта – О.А. </a:t>
            </a:r>
            <a:r>
              <a:rPr lang="ru-RU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Халепо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директор ОГБПОУ «Новгородский строительный колледж»</a:t>
            </a:r>
          </a:p>
          <a:p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научные руководители:</a:t>
            </a:r>
          </a:p>
          <a:p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О.А. </a:t>
            </a:r>
            <a:r>
              <a:rPr lang="ru-RU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Лепнёва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кандидат педагогических наук </a:t>
            </a:r>
          </a:p>
          <a:p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Е.А. </a:t>
            </a:r>
            <a:r>
              <a:rPr lang="ru-RU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Тимошко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кандидат педагогических наук, </a:t>
            </a:r>
            <a:endParaRPr lang="ru-RU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78871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24326" y="1200432"/>
            <a:ext cx="8825658" cy="2677648"/>
          </a:xfrm>
        </p:spPr>
        <p:txBody>
          <a:bodyPr/>
          <a:lstStyle/>
          <a:p>
            <a:r>
              <a:rPr lang="ru-RU" sz="2800" b="1" dirty="0"/>
              <a:t>Направления обновления  системы среднего профессионального образования как контекст деятельности педагога</a:t>
            </a:r>
            <a:endParaRPr lang="ru-RU" sz="2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10200400" cy="861420"/>
          </a:xfrm>
        </p:spPr>
        <p:txBody>
          <a:bodyPr>
            <a:normAutofit fontScale="25000" lnSpcReduction="20000"/>
          </a:bodyPr>
          <a:lstStyle/>
          <a:p>
            <a:pPr algn="r"/>
            <a:r>
              <a:rPr lang="ru-RU" sz="3500" dirty="0" err="1"/>
              <a:t>Лепнева</a:t>
            </a:r>
            <a:r>
              <a:rPr lang="ru-RU" sz="3500" dirty="0"/>
              <a:t> Ольга Алексеевна., </a:t>
            </a:r>
          </a:p>
          <a:p>
            <a:pPr algn="r"/>
            <a:r>
              <a:rPr lang="ru-RU" sz="3500" dirty="0"/>
              <a:t>руководитель НАУЧНО – МЕТОДИЧЕСКОГО ЦЕНТРА, </a:t>
            </a:r>
          </a:p>
          <a:p>
            <a:pPr algn="r"/>
            <a:r>
              <a:rPr lang="ru-RU" sz="3500" dirty="0" err="1"/>
              <a:t>кАНДИДАТ</a:t>
            </a:r>
            <a:r>
              <a:rPr lang="ru-RU" sz="3500" dirty="0"/>
              <a:t> ПЕДАГОГИЧЕСКИХ НАУК</a:t>
            </a:r>
            <a:endParaRPr lang="en-US" sz="3500" dirty="0"/>
          </a:p>
          <a:p>
            <a:pPr algn="r"/>
            <a:r>
              <a:rPr lang="en-US" sz="3500" dirty="0" smtClean="0">
                <a:hlinkClick r:id="rId2"/>
              </a:rPr>
              <a:t>nmc-nsk@yandex.ru</a:t>
            </a:r>
            <a:endParaRPr lang="ru-RU" sz="3500" dirty="0" smtClean="0"/>
          </a:p>
          <a:p>
            <a:pPr algn="r"/>
            <a:endParaRPr lang="ru-RU" sz="3500" dirty="0" smtClean="0"/>
          </a:p>
          <a:p>
            <a:pPr algn="r"/>
            <a:endParaRPr lang="ru-RU" sz="3500" dirty="0" smtClean="0"/>
          </a:p>
          <a:p>
            <a:pPr algn="r"/>
            <a:endParaRPr lang="ru-RU" sz="3500" dirty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512624" y="5842660"/>
            <a:ext cx="3550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23.03.2022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8034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Цель </a:t>
            </a:r>
            <a:r>
              <a:rPr lang="ru-RU" dirty="0" err="1" smtClean="0"/>
              <a:t>вебинара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54954" y="2603500"/>
            <a:ext cx="10524428" cy="3852718"/>
          </a:xfrm>
        </p:spPr>
        <p:txBody>
          <a:bodyPr/>
          <a:lstStyle/>
          <a:p>
            <a:r>
              <a:rPr lang="ru-RU" b="1" dirty="0"/>
              <a:t>Систематизация представлений педагогических работников об изменениях,   происходящих в системе СПО в соответствии со     Стратегией развития национальной системы квалификаций Российской Федерации на период до 2030 года,    Стратегией развития системы подготовки рабочих кадров и формирования прикладных квалификаций в РФ на период до 2030 года, </a:t>
            </a:r>
          </a:p>
          <a:p>
            <a:r>
              <a:rPr lang="ru-RU" b="1" dirty="0"/>
              <a:t>для понимания требований к качеству деятельности педагога и реализации      образовательных программ в современных условиях.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9151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ИСТОЧНИКИ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3964" y="2367973"/>
            <a:ext cx="11478632" cy="4014166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Стратегия развития национальной системы квалификаций Российской Федерации на период до 2030 года. </a:t>
            </a:r>
            <a:r>
              <a:rPr lang="ru-RU" dirty="0"/>
              <a:t>Одобрена Национальным советом при Президенте Российской Федерации по профессиональным квалификациям (протокол от 12 марта 2021 года № 51).</a:t>
            </a:r>
            <a:endParaRPr lang="ru-RU" b="1" dirty="0"/>
          </a:p>
          <a:p>
            <a:r>
              <a:rPr lang="ru-RU" b="1" dirty="0"/>
              <a:t>Из 2020 в 2030: новая стратегия развития СПО </a:t>
            </a:r>
            <a:r>
              <a:rPr lang="ru-RU" u="sng" dirty="0">
                <a:hlinkClick r:id="rId2"/>
              </a:rPr>
              <a:t>https://akvobr.ru/new/publications/158</a:t>
            </a:r>
            <a:endParaRPr lang="ru-RU" u="sng" dirty="0"/>
          </a:p>
          <a:p>
            <a:r>
              <a:rPr lang="ru-RU" dirty="0"/>
              <a:t>Материалы курса «Независимая оценка квалификаций», </a:t>
            </a:r>
            <a:r>
              <a:rPr lang="ru-RU" dirty="0" err="1"/>
              <a:t>Шинявская</a:t>
            </a:r>
            <a:r>
              <a:rPr lang="ru-RU" dirty="0"/>
              <a:t> С.И., Пуртова Н. Межотраслевого центра развития квалификаций Уральского государственного университета им. </a:t>
            </a:r>
            <a:r>
              <a:rPr lang="ru-RU" dirty="0" err="1"/>
              <a:t>Б.Н.Ельцина</a:t>
            </a:r>
            <a:endParaRPr lang="ru-RU" dirty="0"/>
          </a:p>
          <a:p>
            <a:r>
              <a:rPr lang="ru-RU" dirty="0"/>
              <a:t>Неумывакин В.,</a:t>
            </a:r>
            <a:r>
              <a:rPr lang="ru-RU" b="1" dirty="0"/>
              <a:t> </a:t>
            </a:r>
            <a:r>
              <a:rPr lang="ru-RU" dirty="0"/>
              <a:t>директор Департамента государственной политики в сфере среднего профессионального образования и профессионального </a:t>
            </a:r>
            <a:r>
              <a:rPr lang="ru-RU" dirty="0" err="1"/>
              <a:t>обучения.Современная</a:t>
            </a:r>
            <a:r>
              <a:rPr lang="ru-RU" dirty="0"/>
              <a:t> государственная политика в сфере профессионального образования – основа кадровой синхронизации развития экономического роста, повышения качества жизни в регионах России. Презентация. </a:t>
            </a:r>
          </a:p>
          <a:p>
            <a:r>
              <a:rPr lang="ru-RU" dirty="0"/>
              <a:t>Лейбович А.Н. СТРАТЕГИЯ РАЗВИТИЯ СИСТЕМЫ ПОДГОТОВКИ РАБОЧИХ КАДРОВ И ФОРМИРОВАНИЯ ПРИКЛАДНЫХ КВАЛИФИКАЦИЙ: взаимодействие бизнеса и образования при решении задачи кадрового обеспечения развития экономики России. Презентация.</a:t>
            </a:r>
          </a:p>
        </p:txBody>
      </p:sp>
    </p:spTree>
    <p:extLst>
      <p:ext uri="{BB962C8B-B14F-4D97-AF65-F5344CB8AC3E}">
        <p14:creationId xmlns:p14="http://schemas.microsoft.com/office/powerpoint/2010/main" xmlns="" val="3429164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4910" y="969264"/>
            <a:ext cx="8769926" cy="704088"/>
          </a:xfrm>
        </p:spPr>
        <p:txBody>
          <a:bodyPr/>
          <a:lstStyle/>
          <a:p>
            <a:r>
              <a:rPr lang="ru-RU" dirty="0"/>
              <a:t>СОЦИАЛЬНОЕ ПАРТНЕРСТВО      </a:t>
            </a:r>
            <a:br>
              <a:rPr lang="ru-RU" dirty="0"/>
            </a:br>
            <a:r>
              <a:rPr lang="ru-RU" dirty="0"/>
              <a:t>С  РАБОТОДАТЕЛЯМИ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235526" y="2157745"/>
            <a:ext cx="5747459" cy="576262"/>
          </a:xfrm>
        </p:spPr>
        <p:txBody>
          <a:bodyPr/>
          <a:lstStyle/>
          <a:p>
            <a:r>
              <a:rPr lang="ru-RU" dirty="0"/>
              <a:t>Задачи: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0" y="2801851"/>
            <a:ext cx="7204364" cy="3659552"/>
          </a:xfrm>
        </p:spPr>
        <p:txBody>
          <a:bodyPr>
            <a:normAutofit/>
          </a:bodyPr>
          <a:lstStyle/>
          <a:p>
            <a:r>
              <a:rPr lang="ru-RU" dirty="0"/>
              <a:t>гармонизация </a:t>
            </a:r>
            <a:r>
              <a:rPr lang="ru-RU" b="1" dirty="0"/>
              <a:t>структуры подготовки кадров и запросов рынка труда, </a:t>
            </a:r>
            <a:r>
              <a:rPr lang="ru-RU" dirty="0"/>
              <a:t>начиная с разработки новой методики определения КЦП на основе цифровой платформы прогнозирования потребности в профессиональных кадрах, </a:t>
            </a:r>
            <a:r>
              <a:rPr lang="ru-RU" dirty="0">
                <a:solidFill>
                  <a:schemeClr val="tx1"/>
                </a:solidFill>
              </a:rPr>
              <a:t>в том числе в сфере МСП;</a:t>
            </a:r>
          </a:p>
          <a:p>
            <a:r>
              <a:rPr lang="ru-RU" b="1" dirty="0"/>
              <a:t>улучшение инфраструктуры и повышение уровня материально-технической оснащенности </a:t>
            </a:r>
            <a:r>
              <a:rPr lang="ru-RU" dirty="0"/>
              <a:t>колледжей и техникумов, создание мастерских, соответствующих современным международным стандартам, малых инновационных предприятий, учебно-производственных участков, на которых студенты смогут работать и зарабатывать параллельно с учебой;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7412180" y="3032546"/>
            <a:ext cx="4999229" cy="1079552"/>
          </a:xfrm>
        </p:spPr>
        <p:txBody>
          <a:bodyPr/>
          <a:lstStyle/>
          <a:p>
            <a:r>
              <a:rPr lang="ru-RU" dirty="0"/>
              <a:t>Федеральный проект «ПРОФЕССИОНАЛИТЕТ»:</a:t>
            </a:r>
          </a:p>
          <a:p>
            <a:r>
              <a:rPr lang="ru-RU" dirty="0"/>
              <a:t>эксперимент</a:t>
            </a:r>
          </a:p>
          <a:p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4"/>
          </p:nvPr>
        </p:nvSpPr>
        <p:spPr>
          <a:xfrm>
            <a:off x="7412180" y="3685592"/>
            <a:ext cx="4378037" cy="3102043"/>
          </a:xfrm>
        </p:spPr>
        <p:txBody>
          <a:bodyPr/>
          <a:lstStyle/>
          <a:p>
            <a:r>
              <a:rPr lang="ru-RU" b="1" dirty="0">
                <a:solidFill>
                  <a:srgbClr val="003300"/>
                </a:solidFill>
                <a:latin typeface="Montserrat" pitchFamily="2" charset="0"/>
              </a:rPr>
              <a:t>Комплексная реструктуризация СПО во взаимодействии с отраслевыми предприятиями  с финансированием результата, а не процесса обучения</a:t>
            </a:r>
          </a:p>
          <a:p>
            <a:endParaRPr lang="ru-RU" dirty="0"/>
          </a:p>
        </p:txBody>
      </p:sp>
      <p:sp>
        <p:nvSpPr>
          <p:cNvPr id="8" name="Стрелка вправо 7"/>
          <p:cNvSpPr/>
          <p:nvPr/>
        </p:nvSpPr>
        <p:spPr>
          <a:xfrm>
            <a:off x="10695706" y="5685986"/>
            <a:ext cx="1302327" cy="9279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140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Федеральный проект «ПРОФЕССИОНАЛИТЕТ»</a:t>
            </a:r>
            <a:br>
              <a:rPr lang="ru-RU" dirty="0"/>
            </a:b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503789" y="2354118"/>
            <a:ext cx="11064755" cy="3644900"/>
          </a:xfrm>
        </p:spPr>
        <p:txBody>
          <a:bodyPr/>
          <a:lstStyle/>
          <a:p>
            <a:pPr marL="0" indent="0">
              <a:buNone/>
            </a:pPr>
            <a:r>
              <a:rPr lang="ru-RU" b="1" spc="-146" dirty="0">
                <a:solidFill>
                  <a:srgbClr val="003300"/>
                </a:solidFill>
                <a:latin typeface="Montserrat" panose="00000500000000000000" pitchFamily="2" charset="-52"/>
              </a:rPr>
              <a:t>ТРИ УРОВНЯ ВЗАИМОДЕЙСТВИЯ ОРГАНИЗАЦИЙ РЕАЛЬНОГО СЕКТОРА ЭКОНОМИКИ С ОБРАЗОВАТЕЛЬНЫМИ ОРГАНИЗАЦИЯМИ</a:t>
            </a:r>
          </a:p>
          <a:p>
            <a:r>
              <a:rPr lang="ru-RU" dirty="0">
                <a:latin typeface="Montserrat" panose="00000500000000000000" pitchFamily="2" charset="-52"/>
              </a:rPr>
              <a:t>разработка и реализация </a:t>
            </a:r>
            <a:r>
              <a:rPr lang="ru-RU" b="1" dirty="0">
                <a:latin typeface="Montserrat" panose="00000500000000000000" pitchFamily="2" charset="-52"/>
              </a:rPr>
              <a:t>экспериментальных образовательных программ </a:t>
            </a:r>
          </a:p>
          <a:p>
            <a:pPr marL="0" indent="0">
              <a:buNone/>
            </a:pPr>
            <a:r>
              <a:rPr lang="ru-RU" b="1" dirty="0">
                <a:latin typeface="Montserrat" panose="00000500000000000000" pitchFamily="2" charset="-52"/>
              </a:rPr>
              <a:t> </a:t>
            </a:r>
          </a:p>
          <a:p>
            <a:r>
              <a:rPr lang="ru-RU" dirty="0">
                <a:latin typeface="Montserrat" panose="00000500000000000000" pitchFamily="2" charset="-52"/>
              </a:rPr>
              <a:t>привлечение организаций реального сектора экономики к </a:t>
            </a:r>
            <a:r>
              <a:rPr lang="ru-RU" b="1" dirty="0">
                <a:latin typeface="Montserrat" panose="00000500000000000000" pitchFamily="2" charset="-52"/>
              </a:rPr>
              <a:t>управлению образовательными организациями</a:t>
            </a:r>
            <a:r>
              <a:rPr lang="ru-RU" dirty="0">
                <a:latin typeface="Montserrat" panose="00000500000000000000" pitchFamily="2" charset="-52"/>
              </a:rPr>
              <a:t/>
            </a:r>
            <a:br>
              <a:rPr lang="ru-RU" dirty="0">
                <a:latin typeface="Montserrat" panose="00000500000000000000" pitchFamily="2" charset="-52"/>
              </a:rPr>
            </a:br>
            <a:endParaRPr lang="ru-RU" dirty="0">
              <a:latin typeface="Montserrat" panose="00000500000000000000" pitchFamily="2" charset="-52"/>
            </a:endParaRPr>
          </a:p>
          <a:p>
            <a:r>
              <a:rPr lang="ru-RU" b="1" dirty="0">
                <a:latin typeface="Montserrat" panose="00000500000000000000" pitchFamily="2" charset="-52"/>
              </a:rPr>
              <a:t>финансирование создания и (или) модернизации инфраструктуры </a:t>
            </a:r>
            <a:r>
              <a:rPr lang="ru-RU" dirty="0">
                <a:latin typeface="Montserrat" panose="00000500000000000000" pitchFamily="2" charset="-52"/>
              </a:rPr>
              <a:t>образовательных организаций, а также закупки оборудования, программного обеспечения и расходных материалов, необходимых для осуществления образовательной деятельности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8597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110076673"/>
              </p:ext>
            </p:extLst>
          </p:nvPr>
        </p:nvGraphicFramePr>
        <p:xfrm>
          <a:off x="1155700" y="1302327"/>
          <a:ext cx="10509827" cy="47174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55934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C01120-4860-4F33-A65D-E93015987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868" y="973669"/>
            <a:ext cx="11075438" cy="706964"/>
          </a:xfrm>
        </p:spPr>
        <p:txBody>
          <a:bodyPr/>
          <a:lstStyle/>
          <a:p>
            <a:r>
              <a:rPr lang="ru-RU" sz="1800" dirty="0">
                <a:solidFill>
                  <a:schemeClr val="bg1"/>
                </a:solidFill>
                <a:latin typeface="Arial Black" panose="020B0A04020102020204" pitchFamily="34" charset="0"/>
              </a:rPr>
              <a:t>Сейчас так:  ФЗ 273 </a:t>
            </a:r>
            <a:r>
              <a:rPr lang="ru-RU" sz="1800" b="1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Статья 55. Общие требования к приему на обучение в организацию, осуществляющую образовательную деятельность</a:t>
            </a:r>
            <a:endParaRPr lang="ru-RU" sz="1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D4C0AD5-08A5-42C3-B0B0-5EE8B1E1E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868" y="2603500"/>
            <a:ext cx="11290041" cy="3416300"/>
          </a:xfrm>
        </p:spPr>
        <p:txBody>
          <a:bodyPr>
            <a:normAutofit fontScale="92500"/>
          </a:bodyPr>
          <a:lstStyle/>
          <a:p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6. Условиями приема на обучение по основным профессиональным образовательным программам должны быть гарантированы соблюдение права на образование и зачисление из числа поступающих, имеющих соответствующий уровень образования, 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наиболее способных и подготовленных к освоению образовательной программы соответствующего уровня и соответствующей направленности лиц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.</a:t>
            </a:r>
          </a:p>
          <a:p>
            <a:pPr algn="just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8. вступительных испытаний при приеме на обучение по образовательным программам среднего профессионального образования по профессиям и специальностям, </a:t>
            </a:r>
            <a:r>
              <a:rPr lang="ru-RU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требующим у поступающих наличия определенных творческих способностей, физических и (или) психологических качеств, форма и (или) система оценки результатов указанных вступительных испытаний</a:t>
            </a:r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, особенности проведения вступительных испытаний для лиц с ограниченными возможностями здоровья при приеме на обучение по образовательным программам среднего профессионального образования устанавливаются федеральным органом исполнительной власти, осуществляющим функции по выработке и реализации государственной политики и нормативно-правовому регулированию в сфере общего образования, если иное не установлено настоящим Федеральным законом.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6959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053" y="973670"/>
            <a:ext cx="11249891" cy="5911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8766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ЦИФРОВИЗАЦИЯ: насквозь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229427"/>
            <a:ext cx="12192000" cy="4254500"/>
          </a:xfrm>
        </p:spPr>
        <p:txBody>
          <a:bodyPr>
            <a:noAutofit/>
          </a:bodyPr>
          <a:lstStyle/>
          <a:p>
            <a:r>
              <a:rPr lang="ru-RU" b="1" dirty="0"/>
              <a:t>Задача национального  проекта «Цифровая экономика»: </a:t>
            </a:r>
            <a:r>
              <a:rPr lang="ru-RU" dirty="0"/>
              <a:t>обеспечение подготовки высококвалифицированных кадров для цифровой экономики</a:t>
            </a:r>
          </a:p>
          <a:p>
            <a:r>
              <a:rPr lang="ru-RU" dirty="0"/>
              <a:t>В СПО –</a:t>
            </a:r>
          </a:p>
          <a:p>
            <a:r>
              <a:rPr lang="ru-RU" dirty="0"/>
              <a:t>Повышение эффективности образовательной деятельности, интенсификации самостоятельной работы обучающихся (использование разных цифровых ресурсов)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Конкретизировать результаты ОПОП, включив осваиваемые цифровые инструменты</a:t>
            </a:r>
          </a:p>
          <a:p>
            <a:r>
              <a:rPr lang="ru-RU" dirty="0"/>
              <a:t>Например, </a:t>
            </a:r>
          </a:p>
          <a:p>
            <a:r>
              <a:rPr lang="ru-RU" dirty="0"/>
              <a:t>«Владеть средствами информационного обеспечения градостроительной деятельности (</a:t>
            </a:r>
            <a:r>
              <a:rPr lang="ru-RU" dirty="0" err="1"/>
              <a:t>Microsoft</a:t>
            </a:r>
            <a:r>
              <a:rPr lang="ru-RU" dirty="0"/>
              <a:t> </a:t>
            </a:r>
            <a:r>
              <a:rPr lang="ru-RU" dirty="0" err="1"/>
              <a:t>Office</a:t>
            </a:r>
            <a:r>
              <a:rPr lang="ru-RU" dirty="0"/>
              <a:t>, </a:t>
            </a:r>
            <a:r>
              <a:rPr lang="ru-RU" dirty="0" err="1"/>
              <a:t>AvtoCAD</a:t>
            </a:r>
            <a:r>
              <a:rPr lang="ru-RU" dirty="0"/>
              <a:t>, </a:t>
            </a:r>
            <a:r>
              <a:rPr lang="ru-RU" dirty="0" err="1"/>
              <a:t>ArchiCAD</a:t>
            </a:r>
            <a:r>
              <a:rPr lang="ru-RU" dirty="0"/>
              <a:t>, </a:t>
            </a:r>
            <a:r>
              <a:rPr lang="en-US" dirty="0"/>
              <a:t>Revit</a:t>
            </a:r>
            <a:r>
              <a:rPr lang="ru-RU" dirty="0"/>
              <a:t>,  </a:t>
            </a:r>
            <a:r>
              <a:rPr lang="en-US" dirty="0" err="1"/>
              <a:t>Renga</a:t>
            </a:r>
            <a:r>
              <a:rPr lang="ru-RU" dirty="0"/>
              <a:t>, </a:t>
            </a:r>
            <a:r>
              <a:rPr lang="en-US" dirty="0" err="1"/>
              <a:t>Exel</a:t>
            </a:r>
            <a:r>
              <a:rPr lang="ru-RU" dirty="0"/>
              <a:t>, 3</a:t>
            </a:r>
            <a:r>
              <a:rPr lang="en-US" dirty="0"/>
              <a:t>Ds</a:t>
            </a:r>
            <a:r>
              <a:rPr lang="ru-RU" dirty="0"/>
              <a:t> Мах )»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87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056" y="571215"/>
            <a:ext cx="10903526" cy="704088"/>
          </a:xfrm>
        </p:spPr>
        <p:txBody>
          <a:bodyPr/>
          <a:lstStyle/>
          <a:p>
            <a:r>
              <a:rPr lang="ru-RU" dirty="0"/>
              <a:t>НЕЗАВИСИМАЯ ОЦЕНКА КВАЛИФИКАЦИЙ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166256" y="2622186"/>
            <a:ext cx="4793672" cy="576262"/>
          </a:xfrm>
        </p:spPr>
        <p:txBody>
          <a:bodyPr/>
          <a:lstStyle/>
          <a:p>
            <a:r>
              <a:rPr lang="ru-RU" dirty="0"/>
              <a:t>Стратегия СПО: ДЕМЭКЗАМЕН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166255" y="3198448"/>
            <a:ext cx="4793672" cy="3575576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аттестация обучающихся и независимая оценка полученных компетенций студентов и выпускников СПО и их готовности к выходу на рынок труда в виде демонстрационного экзамена (на реальных практических задачах)</a:t>
            </a:r>
          </a:p>
          <a:p>
            <a:r>
              <a:rPr lang="ru-RU" dirty="0"/>
              <a:t>Методика  подготовки к ДЭ</a:t>
            </a:r>
          </a:p>
          <a:p>
            <a:r>
              <a:rPr lang="ru-RU" dirty="0"/>
              <a:t>Обновление ПМ: ориентир – содержание ДЭ как оценочного средства</a:t>
            </a:r>
            <a:br>
              <a:rPr lang="ru-RU" dirty="0"/>
            </a:b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5306290" y="1563434"/>
            <a:ext cx="6373091" cy="576262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Стратегия НАРК: </a:t>
            </a:r>
          </a:p>
          <a:p>
            <a:r>
              <a:rPr lang="ru-RU" b="1" dirty="0">
                <a:solidFill>
                  <a:schemeClr val="bg1"/>
                </a:solidFill>
              </a:rPr>
              <a:t>ПРОФЕССИОНАЛЬНЫЙ ЭКЗАМЕН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quarter" idx="4"/>
          </p:nvPr>
        </p:nvSpPr>
        <p:spPr>
          <a:xfrm>
            <a:off x="5306290" y="2267523"/>
            <a:ext cx="6705601" cy="4354950"/>
          </a:xfrm>
        </p:spPr>
        <p:txBody>
          <a:bodyPr>
            <a:normAutofit/>
          </a:bodyPr>
          <a:lstStyle/>
          <a:p>
            <a:r>
              <a:rPr lang="ru-RU" dirty="0"/>
              <a:t>введение </a:t>
            </a:r>
            <a:r>
              <a:rPr lang="ru-RU" b="1" dirty="0"/>
              <a:t>налоговых стимулов </a:t>
            </a:r>
            <a:r>
              <a:rPr lang="ru-RU" dirty="0"/>
              <a:t>для работодателей </a:t>
            </a:r>
            <a:r>
              <a:rPr lang="ru-RU" b="1" dirty="0"/>
              <a:t>при проведении независимой оценки квалификации </a:t>
            </a:r>
            <a:r>
              <a:rPr lang="ru-RU" dirty="0"/>
              <a:t>работников и лиц, принимаемых на работу, а также при участии в укреплении инфраструктуры экзаменационных центров;</a:t>
            </a:r>
          </a:p>
          <a:p>
            <a:r>
              <a:rPr lang="ru-RU" dirty="0"/>
              <a:t>развитие механизмов стимулирования работодателей к привлечению для работы специалистов, имеющих </a:t>
            </a:r>
            <a:r>
              <a:rPr lang="ru-RU" b="1" dirty="0"/>
              <a:t>подтвержденную квалификацию;</a:t>
            </a:r>
          </a:p>
          <a:p>
            <a:r>
              <a:rPr lang="ru-RU" dirty="0"/>
              <a:t>создание </a:t>
            </a:r>
            <a:r>
              <a:rPr lang="ru-RU" b="1" dirty="0"/>
              <a:t>механизма стимулирования работников к повышению и подтверждению их квалификации</a:t>
            </a:r>
            <a:r>
              <a:rPr lang="ru-RU" dirty="0"/>
              <a:t>, в том числе путем обеспечения взаимосвязи размера заработной платы с уровнем квалификации и сложностью решаемых задач;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6535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ПРОФЕССИОНАЛЬНЫЕ СТАНДАРТЫ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74711038"/>
              </p:ext>
            </p:extLst>
          </p:nvPr>
        </p:nvGraphicFramePr>
        <p:xfrm>
          <a:off x="498475" y="2603500"/>
          <a:ext cx="11166475" cy="3416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71058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1779735" y="3159597"/>
            <a:ext cx="64680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0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kern="0" dirty="0">
                <a:solidFill>
                  <a:srgbClr val="C00000"/>
                </a:solidFill>
                <a:latin typeface="Roboto"/>
                <a:sym typeface="Roboto"/>
              </a:rPr>
              <a:t>СТРУКТУРА </a:t>
            </a:r>
          </a:p>
          <a:p>
            <a:pPr algn="ctr" defTabSz="457063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kern="0" dirty="0">
                <a:solidFill>
                  <a:srgbClr val="C00000"/>
                </a:solidFill>
                <a:latin typeface="Roboto"/>
                <a:sym typeface="Roboto"/>
              </a:rPr>
              <a:t>ОЦЕНОЧНОГО СРЕДСТВА</a:t>
            </a:r>
          </a:p>
        </p:txBody>
      </p:sp>
      <p:sp>
        <p:nvSpPr>
          <p:cNvPr id="14" name="TextBox 2">
            <a:extLst>
              <a:ext uri="{FF2B5EF4-FFF2-40B4-BE49-F238E27FC236}">
                <a16:creationId xmlns:a16="http://schemas.microsoft.com/office/drawing/2014/main" xmlns="" id="{12A12D06-440B-489F-A15E-C4B1A3A4F8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9782" y="369058"/>
            <a:ext cx="982894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 defTabSz="685800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kumimoji="1" lang="ru-RU" altLang="ru-RU" sz="1800" dirty="0">
                <a:solidFill>
                  <a:schemeClr val="bg1"/>
                </a:solidFill>
                <a:latin typeface="+mn-lt"/>
              </a:rPr>
              <a:t>Наименование, уровень квалификации, реквизиты ПС (иных квалификационных документов), ВПД по реестру ПС</a:t>
            </a:r>
          </a:p>
          <a:p>
            <a:pPr marL="285750" indent="-285750" defTabSz="685800">
              <a:spcBef>
                <a:spcPct val="0"/>
              </a:spcBef>
              <a:buFont typeface="Wingdings" panose="05000000000000000000" pitchFamily="2" charset="2"/>
              <a:buChar char="Ø"/>
            </a:pPr>
            <a:endParaRPr kumimoji="1" lang="ru-RU" altLang="ru-RU" sz="1800" dirty="0">
              <a:solidFill>
                <a:schemeClr val="bg1"/>
              </a:solidFill>
              <a:latin typeface="+mn-lt"/>
            </a:endParaRPr>
          </a:p>
          <a:p>
            <a:pPr marL="285750" indent="-285750" defTabSz="685800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kumimoji="1" lang="ru-RU" altLang="ru-RU" sz="1800" dirty="0">
                <a:solidFill>
                  <a:schemeClr val="bg1"/>
                </a:solidFill>
                <a:latin typeface="+mn-lt"/>
              </a:rPr>
              <a:t>Спецификация  заданий  для теоретического этапа ПЭ</a:t>
            </a:r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xmlns="" id="{E69BE678-567B-4846-9501-C3D49FE98818}"/>
              </a:ext>
            </a:extLst>
          </p:cNvPr>
          <p:cNvGraphicFramePr>
            <a:graphicFrameLocks noGrp="1"/>
          </p:cNvGraphicFramePr>
          <p:nvPr/>
        </p:nvGraphicFramePr>
        <p:xfrm>
          <a:off x="2200640" y="1597368"/>
          <a:ext cx="8783241" cy="800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5489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7337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549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84597"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Знания, умения в соответствии с требованиями к квалификации, </a:t>
                      </a:r>
                    </a:p>
                    <a:p>
                      <a:pPr algn="ctr"/>
                      <a:r>
                        <a:rPr lang="ru-RU" sz="1600" b="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соответствие которым проводится оценка квалификации</a:t>
                      </a:r>
                      <a:endParaRPr lang="ru-RU" sz="1600" b="0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</a:txBody>
                  <a:tcPr marL="68576" marR="68576" marT="34292" marB="34292">
                    <a:solidFill>
                      <a:srgbClr val="E1605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Критерии оценки</a:t>
                      </a:r>
                    </a:p>
                  </a:txBody>
                  <a:tcPr marL="68576" marR="68576" marT="34292" marB="34292">
                    <a:solidFill>
                      <a:srgbClr val="E1605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Тип и № задания</a:t>
                      </a:r>
                    </a:p>
                  </a:txBody>
                  <a:tcPr marL="68576" marR="68576" marT="34292" marB="34292">
                    <a:solidFill>
                      <a:srgbClr val="E160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6" name="TextBox 4">
            <a:extLst>
              <a:ext uri="{FF2B5EF4-FFF2-40B4-BE49-F238E27FC236}">
                <a16:creationId xmlns:a16="http://schemas.microsoft.com/office/drawing/2014/main" xmlns="" id="{9AD2073D-4697-41C4-8B29-09DA124976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0640" y="2476931"/>
            <a:ext cx="857819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 defTabSz="685800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kumimoji="1" lang="ru-RU" altLang="ru-RU" sz="1800" dirty="0">
                <a:solidFill>
                  <a:srgbClr val="003580"/>
                </a:solidFill>
                <a:latin typeface="+mn-lt"/>
              </a:rPr>
              <a:t>Спецификация заданий для практического этапа ПЭ</a:t>
            </a:r>
          </a:p>
        </p:txBody>
      </p:sp>
      <p:graphicFrame>
        <p:nvGraphicFramePr>
          <p:cNvPr id="17" name="Таблица 16">
            <a:extLst>
              <a:ext uri="{FF2B5EF4-FFF2-40B4-BE49-F238E27FC236}">
                <a16:creationId xmlns:a16="http://schemas.microsoft.com/office/drawing/2014/main" xmlns="" id="{99FEAD4E-07A6-4618-BCC7-D2A34E458FB6}"/>
              </a:ext>
            </a:extLst>
          </p:cNvPr>
          <p:cNvGraphicFramePr>
            <a:graphicFrameLocks noGrp="1"/>
          </p:cNvGraphicFramePr>
          <p:nvPr/>
        </p:nvGraphicFramePr>
        <p:xfrm>
          <a:off x="2200640" y="2928459"/>
          <a:ext cx="8783241" cy="800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416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8006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6155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85775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b="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ТФ, ТД, умения в соответствии с требованиями к квалификации, 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1600" b="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соответствие которым проводится оценка квалификации</a:t>
                      </a:r>
                    </a:p>
                  </a:txBody>
                  <a:tcPr marL="68576" marR="68576" marT="34281" marB="34281">
                    <a:solidFill>
                      <a:srgbClr val="E1605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b="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Критерии оценки</a:t>
                      </a:r>
                    </a:p>
                  </a:txBody>
                  <a:tcPr marL="68576" marR="68576" marT="34281" marB="34281">
                    <a:solidFill>
                      <a:srgbClr val="E1605A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600" b="0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Тип и № задания</a:t>
                      </a:r>
                    </a:p>
                  </a:txBody>
                  <a:tcPr marL="68576" marR="68576" marT="34281" marB="34281">
                    <a:solidFill>
                      <a:srgbClr val="E160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18" name="TextBox 6">
            <a:extLst>
              <a:ext uri="{FF2B5EF4-FFF2-40B4-BE49-F238E27FC236}">
                <a16:creationId xmlns:a16="http://schemas.microsoft.com/office/drawing/2014/main" xmlns="" id="{C2E59DC2-3574-4F90-9856-BF13328B00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9782" y="4155588"/>
            <a:ext cx="9643178" cy="2192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85750" indent="-285750" defTabSz="685800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kumimoji="1" lang="ru-RU" altLang="ru-RU" sz="1200" dirty="0">
                <a:solidFill>
                  <a:srgbClr val="003580"/>
                </a:solidFill>
                <a:latin typeface="+mn-lt"/>
              </a:rPr>
              <a:t>Материально-техническое оснащение оценочных мероприятий</a:t>
            </a:r>
          </a:p>
          <a:p>
            <a:pPr marL="285750" indent="-285750" defTabSz="685800">
              <a:spcBef>
                <a:spcPct val="0"/>
              </a:spcBef>
              <a:buFont typeface="Wingdings" panose="05000000000000000000" pitchFamily="2" charset="2"/>
              <a:buChar char="§"/>
            </a:pPr>
            <a:endParaRPr kumimoji="1" lang="ru-RU" altLang="ru-RU" sz="1200" dirty="0">
              <a:solidFill>
                <a:srgbClr val="003580"/>
              </a:solidFill>
              <a:latin typeface="+mn-lt"/>
            </a:endParaRPr>
          </a:p>
          <a:p>
            <a:pPr marL="285750" indent="-285750" defTabSz="685800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kumimoji="1" lang="ru-RU" altLang="ru-RU" sz="1200" dirty="0">
                <a:solidFill>
                  <a:srgbClr val="003580"/>
                </a:solidFill>
                <a:latin typeface="+mn-lt"/>
              </a:rPr>
              <a:t>Кадровое обеспечение оценочных мероприятий</a:t>
            </a:r>
          </a:p>
          <a:p>
            <a:pPr marL="285750" indent="-285750" defTabSz="685800">
              <a:spcBef>
                <a:spcPct val="0"/>
              </a:spcBef>
              <a:buFont typeface="Wingdings" panose="05000000000000000000" pitchFamily="2" charset="2"/>
              <a:buChar char="§"/>
            </a:pPr>
            <a:endParaRPr kumimoji="1" lang="ru-RU" altLang="ru-RU" sz="1200" dirty="0">
              <a:solidFill>
                <a:srgbClr val="003580"/>
              </a:solidFill>
              <a:latin typeface="+mn-lt"/>
            </a:endParaRPr>
          </a:p>
          <a:p>
            <a:pPr marL="285750" indent="-285750" defTabSz="685800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kumimoji="1" lang="ru-RU" altLang="ru-RU" sz="1200" dirty="0">
                <a:solidFill>
                  <a:srgbClr val="003580"/>
                </a:solidFill>
                <a:latin typeface="+mn-lt"/>
              </a:rPr>
              <a:t>Требования к технике безопасности (при наличии)</a:t>
            </a:r>
          </a:p>
          <a:p>
            <a:pPr marL="285750" indent="-285750" defTabSz="685800">
              <a:spcBef>
                <a:spcPct val="0"/>
              </a:spcBef>
              <a:buFont typeface="Wingdings" panose="05000000000000000000" pitchFamily="2" charset="2"/>
              <a:buChar char="§"/>
            </a:pPr>
            <a:endParaRPr kumimoji="1" lang="ru-RU" altLang="ru-RU" sz="1200" dirty="0">
              <a:solidFill>
                <a:srgbClr val="003580"/>
              </a:solidFill>
              <a:latin typeface="+mn-lt"/>
            </a:endParaRPr>
          </a:p>
          <a:p>
            <a:pPr marL="285750" indent="-285750" defTabSz="685800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kumimoji="1" lang="ru-RU" altLang="ru-RU" sz="1800" b="1" dirty="0">
                <a:solidFill>
                  <a:srgbClr val="DD4246"/>
                </a:solidFill>
                <a:latin typeface="+mn-lt"/>
              </a:rPr>
              <a:t>Задания, критерии оценки, правила обработки результатов по каждому этапу</a:t>
            </a:r>
          </a:p>
          <a:p>
            <a:pPr marL="285750" indent="-285750" defTabSz="685800">
              <a:spcBef>
                <a:spcPct val="0"/>
              </a:spcBef>
              <a:buFont typeface="Wingdings" panose="05000000000000000000" pitchFamily="2" charset="2"/>
              <a:buChar char="§"/>
            </a:pPr>
            <a:endParaRPr kumimoji="1" lang="ru-RU" altLang="ru-RU" sz="1050" dirty="0">
              <a:solidFill>
                <a:srgbClr val="003580"/>
              </a:solidFill>
              <a:latin typeface="+mn-lt"/>
            </a:endParaRPr>
          </a:p>
          <a:p>
            <a:pPr marL="285750" indent="-285750" defTabSz="685800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kumimoji="1" lang="ru-RU" altLang="ru-RU" sz="1800" dirty="0">
                <a:solidFill>
                  <a:srgbClr val="003580"/>
                </a:solidFill>
                <a:latin typeface="+mn-lt"/>
              </a:rPr>
              <a:t>Перечень нормативных правовых и иных документов</a:t>
            </a:r>
          </a:p>
        </p:txBody>
      </p:sp>
    </p:spTree>
    <p:extLst>
      <p:ext uri="{BB962C8B-B14F-4D97-AF65-F5344CB8AC3E}">
        <p14:creationId xmlns:p14="http://schemas.microsoft.com/office/powerpoint/2010/main" xmlns="" val="3535049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8764" y="100807"/>
            <a:ext cx="11056173" cy="1485900"/>
          </a:xfrm>
        </p:spPr>
        <p:txBody>
          <a:bodyPr>
            <a:normAutofit/>
          </a:bodyPr>
          <a:lstStyle/>
          <a:p>
            <a:pPr lvl="0"/>
            <a:r>
              <a:rPr lang="ru-RU" sz="2400" b="1" dirty="0">
                <a:latin typeface="Bookman Old Style" panose="02050604050505020204" pitchFamily="18" charset="0"/>
                <a:cs typeface="Arial" pitchFamily="34" charset="0"/>
              </a:rPr>
              <a:t>Методика формирования профессиональных компетенций на основе профессионального стандарта</a:t>
            </a:r>
            <a:endParaRPr lang="ru-RU" sz="2400" dirty="0">
              <a:latin typeface="Bookman Old Style" panose="02050604050505020204" pitchFamily="18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17964" y="1277650"/>
            <a:ext cx="9947564" cy="5472608"/>
          </a:xfrm>
        </p:spPr>
        <p:txBody>
          <a:bodyPr>
            <a:normAutofit/>
          </a:bodyPr>
          <a:lstStyle/>
          <a:p>
            <a:pPr marL="0" lvl="1" indent="3587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sz="1800" i="0" dirty="0">
                <a:solidFill>
                  <a:schemeClr val="bg1"/>
                </a:solidFill>
                <a:latin typeface="Bookman Old Style" panose="02050604050505020204" pitchFamily="18" charset="0"/>
                <a:cs typeface="Arial" pitchFamily="34" charset="0"/>
              </a:rPr>
              <a:t>Формирование ПК осуществляется на основе анализа содержания </a:t>
            </a:r>
            <a:r>
              <a:rPr lang="ru-RU" sz="1800" b="1" i="0" dirty="0">
                <a:solidFill>
                  <a:schemeClr val="bg1"/>
                </a:solidFill>
                <a:latin typeface="Bookman Old Style" panose="02050604050505020204" pitchFamily="18" charset="0"/>
                <a:cs typeface="Arial" pitchFamily="34" charset="0"/>
              </a:rPr>
              <a:t>трудовых функций и трудовых действий </a:t>
            </a:r>
            <a:r>
              <a:rPr lang="ru-RU" sz="1800" i="0" dirty="0">
                <a:solidFill>
                  <a:schemeClr val="bg1"/>
                </a:solidFill>
                <a:latin typeface="Bookman Old Style" panose="02050604050505020204" pitchFamily="18" charset="0"/>
                <a:cs typeface="Arial" pitchFamily="34" charset="0"/>
              </a:rPr>
              <a:t>в рамках выбранной обобщённой трудовой функции (части ОТФ, подготовка к выполнению которой возможна при </a:t>
            </a:r>
            <a:r>
              <a:rPr lang="ru-RU" sz="1800" i="0" dirty="0">
                <a:solidFill>
                  <a:schemeClr val="tx1"/>
                </a:solidFill>
                <a:latin typeface="Bookman Old Style" panose="02050604050505020204" pitchFamily="18" charset="0"/>
                <a:cs typeface="Arial" pitchFamily="34" charset="0"/>
              </a:rPr>
              <a:t>реализации ОПОП)</a:t>
            </a:r>
          </a:p>
          <a:p>
            <a:pPr marL="0" lvl="1" indent="3587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sz="1800" i="0" dirty="0">
                <a:latin typeface="Bookman Old Style" panose="02050604050505020204" pitchFamily="18" charset="0"/>
                <a:cs typeface="Arial" pitchFamily="34" charset="0"/>
              </a:rPr>
              <a:t>Наименование ПК </a:t>
            </a:r>
            <a:r>
              <a:rPr lang="ru-RU" sz="1800" b="1" i="0" dirty="0">
                <a:latin typeface="Bookman Old Style" panose="02050604050505020204" pitchFamily="18" charset="0"/>
                <a:cs typeface="Arial" pitchFamily="34" charset="0"/>
              </a:rPr>
              <a:t>необязательно должно совпадать</a:t>
            </a:r>
            <a:r>
              <a:rPr lang="ru-RU" sz="1800" i="0" dirty="0">
                <a:latin typeface="Bookman Old Style" panose="02050604050505020204" pitchFamily="18" charset="0"/>
                <a:cs typeface="Arial" pitchFamily="34" charset="0"/>
              </a:rPr>
              <a:t> с формулировкой наименования конкретной трудовой функции</a:t>
            </a:r>
          </a:p>
          <a:p>
            <a:pPr marL="0" lvl="1" indent="3587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sz="1800" i="0" dirty="0">
                <a:latin typeface="Bookman Old Style" panose="02050604050505020204" pitchFamily="18" charset="0"/>
                <a:cs typeface="Arial" pitchFamily="34" charset="0"/>
              </a:rPr>
              <a:t>ПК может быть сформирована </a:t>
            </a:r>
            <a:r>
              <a:rPr lang="ru-RU" sz="1800" b="1" i="0" dirty="0">
                <a:latin typeface="Bookman Old Style" panose="02050604050505020204" pitchFamily="18" charset="0"/>
                <a:cs typeface="Arial" pitchFamily="34" charset="0"/>
              </a:rPr>
              <a:t>как на основе ТФ, так и на основе части ТФ </a:t>
            </a:r>
            <a:r>
              <a:rPr lang="ru-RU" sz="1800" i="0" dirty="0">
                <a:latin typeface="Bookman Old Style" panose="02050604050505020204" pitchFamily="18" charset="0"/>
                <a:cs typeface="Arial" pitchFamily="34" charset="0"/>
              </a:rPr>
              <a:t>(совокупности ТД), в случае если для выполнения ТФ необходимо осуществление нескольких технологических процессов, для которых необходимы различные компетенции</a:t>
            </a:r>
          </a:p>
          <a:p>
            <a:pPr marL="0" lvl="1" indent="3587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sz="1800" b="1" i="0" dirty="0">
                <a:latin typeface="Bookman Old Style" panose="02050604050505020204" pitchFamily="18" charset="0"/>
                <a:cs typeface="Arial" pitchFamily="34" charset="0"/>
              </a:rPr>
              <a:t>Количество ПК определяется образовательной организацией самостоятельно</a:t>
            </a:r>
            <a:r>
              <a:rPr lang="ru-RU" sz="1800" i="0" dirty="0">
                <a:latin typeface="Bookman Old Style" panose="02050604050505020204" pitchFamily="18" charset="0"/>
                <a:cs typeface="Arial" pitchFamily="34" charset="0"/>
              </a:rPr>
              <a:t>, исходя из количества и содержания выбранных ОТФ и иных источников формирования ПК</a:t>
            </a:r>
          </a:p>
          <a:p>
            <a:pPr marL="0" indent="3587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dirty="0">
                <a:latin typeface="Bookman Old Style" panose="02050604050505020204" pitchFamily="18" charset="0"/>
                <a:cs typeface="Arial" pitchFamily="34" charset="0"/>
              </a:rPr>
              <a:t>Определение результатов обучения, обеспечивающих формирование ПК, осуществляется на основе требований к необходимым знаниям и умениям, предъявляемым для выбранных ОТФ, и </a:t>
            </a:r>
            <a:r>
              <a:rPr lang="ru-RU" b="1" dirty="0">
                <a:solidFill>
                  <a:srgbClr val="C00000"/>
                </a:solidFill>
                <a:latin typeface="Bookman Old Style" panose="02050604050505020204" pitchFamily="18" charset="0"/>
                <a:cs typeface="Arial" pitchFamily="34" charset="0"/>
              </a:rPr>
              <a:t>конкретизируется для каждой дисциплины/модуля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A83E78CE-B69C-4BA0-B537-142484758E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358724"/>
            <a:ext cx="2418749" cy="372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7820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4743" y="561109"/>
            <a:ext cx="5793475" cy="1485900"/>
          </a:xfrm>
        </p:spPr>
        <p:txBody>
          <a:bodyPr>
            <a:normAutofit fontScale="90000"/>
          </a:bodyPr>
          <a:lstStyle/>
          <a:p>
            <a:r>
              <a:rPr lang="ru-RU" sz="3100" b="1" dirty="0">
                <a:latin typeface="Bookman Old Style" panose="02050604050505020204" pitchFamily="18" charset="0"/>
                <a:cs typeface="Arial" pitchFamily="34" charset="0"/>
              </a:rPr>
              <a:t>Формулировка профессиональной компетенции указывает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1782" y="2285999"/>
            <a:ext cx="7550727" cy="4336473"/>
          </a:xfrm>
        </p:spPr>
        <p:txBody>
          <a:bodyPr>
            <a:normAutofit/>
          </a:bodyPr>
          <a:lstStyle/>
          <a:p>
            <a:pPr marL="536575" indent="-36036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000" b="1" dirty="0">
                <a:latin typeface="Bookman Old Style" panose="02050604050505020204" pitchFamily="18" charset="0"/>
              </a:rPr>
              <a:t>какую деятельность, </a:t>
            </a:r>
          </a:p>
          <a:p>
            <a:pPr marL="536575" indent="-36036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000" b="1" dirty="0">
                <a:latin typeface="Bookman Old Style" panose="02050604050505020204" pitchFamily="18" charset="0"/>
              </a:rPr>
              <a:t>с каким объектом (классом объектов), </a:t>
            </a:r>
          </a:p>
          <a:p>
            <a:pPr marL="536575" indent="-36036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000" b="1" dirty="0">
                <a:latin typeface="Bookman Old Style" panose="02050604050505020204" pitchFamily="18" charset="0"/>
              </a:rPr>
              <a:t>в каких условиях (в каком контексте),</a:t>
            </a:r>
          </a:p>
          <a:p>
            <a:pPr marL="536575" indent="-36036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sz="2000" dirty="0">
                <a:latin typeface="Bookman Old Style" panose="02050604050505020204" pitchFamily="18" charset="0"/>
              </a:rPr>
              <a:t>с каким результатом / продуктом, с каким качеством (факультативный признак)</a:t>
            </a:r>
          </a:p>
          <a:p>
            <a:pPr marL="536575" indent="-360363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ru-RU" sz="2000" dirty="0">
              <a:latin typeface="Bookman Old Style" panose="02050604050505020204" pitchFamily="18" charset="0"/>
            </a:endParaRPr>
          </a:p>
          <a:p>
            <a:pPr marL="176212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>
                <a:latin typeface="Bookman Old Style" panose="02050604050505020204" pitchFamily="18" charset="0"/>
                <a:ea typeface="+mj-ea"/>
                <a:cs typeface="Arial" pitchFamily="34" charset="0"/>
              </a:rPr>
              <a:t>способен выполнить обучающийся </a:t>
            </a:r>
          </a:p>
          <a:p>
            <a:pPr marL="176212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>
                <a:latin typeface="Bookman Old Style" panose="02050604050505020204" pitchFamily="18" charset="0"/>
                <a:ea typeface="+mj-ea"/>
                <a:cs typeface="Arial" pitchFamily="34" charset="0"/>
              </a:rPr>
              <a:t>по завершении освоения</a:t>
            </a:r>
          </a:p>
          <a:p>
            <a:pPr marL="176212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ru-RU" sz="2000" b="1" dirty="0">
                <a:latin typeface="Bookman Old Style" panose="02050604050505020204" pitchFamily="18" charset="0"/>
                <a:ea typeface="+mj-ea"/>
                <a:cs typeface="Arial" pitchFamily="34" charset="0"/>
              </a:rPr>
              <a:t>образовательной программы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2391451-2D83-443B-992D-CEFB2F23F3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6001"/>
          <a:stretch/>
        </p:blipFill>
        <p:spPr>
          <a:xfrm>
            <a:off x="7612260" y="10"/>
            <a:ext cx="4579739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4332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>
            <a:extLst>
              <a:ext uri="{FF2B5EF4-FFF2-40B4-BE49-F238E27FC236}">
                <a16:creationId xmlns:a16="http://schemas.microsoft.com/office/drawing/2014/main" xmlns="" id="{0D921E58-E6AE-43BA-B2A8-31439B897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764" y="156735"/>
            <a:ext cx="10789436" cy="882499"/>
          </a:xfrm>
        </p:spPr>
        <p:txBody>
          <a:bodyPr>
            <a:normAutofit/>
          </a:bodyPr>
          <a:lstStyle/>
          <a:p>
            <a:r>
              <a:rPr lang="ru-RU" sz="3733" dirty="0">
                <a:solidFill>
                  <a:schemeClr val="bg1"/>
                </a:solidFill>
                <a:latin typeface="Bookman Old Style" panose="02050604050505020204" pitchFamily="18" charset="0"/>
              </a:rPr>
              <a:t>Алгоритм разработки ОПОП включает  </a:t>
            </a:r>
            <a:endParaRPr lang="ru-RU" sz="3733" dirty="0">
              <a:solidFill>
                <a:schemeClr val="bg1"/>
              </a:solidFill>
            </a:endParaRPr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xmlns="" id="{90A172EA-D0BD-46F7-84F1-6442CB4CB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227" y="894677"/>
            <a:ext cx="11688373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667" dirty="0">
                <a:solidFill>
                  <a:schemeClr val="bg1"/>
                </a:solidFill>
                <a:latin typeface="Bookman Old Style" panose="02050604050505020204" pitchFamily="18" charset="0"/>
              </a:rPr>
              <a:t>выбор и анализ источников для определения компетенций, востребованных рынком труда (в том числе профессиональных стандартов).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554AEEC4-4D02-46D7-BA1B-49B93BEA22BE}"/>
              </a:ext>
            </a:extLst>
          </p:cNvPr>
          <p:cNvSpPr/>
          <p:nvPr/>
        </p:nvSpPr>
        <p:spPr>
          <a:xfrm>
            <a:off x="3435129" y="2018601"/>
            <a:ext cx="57757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Bookman Old Style" panose="02050604050505020204" pitchFamily="18" charset="0"/>
                <a:hlinkClick r:id="rId3"/>
              </a:rPr>
              <a:t>http://profstandart.rosmintrud.ru</a:t>
            </a:r>
            <a:endParaRPr lang="ru-RU" sz="2400" dirty="0">
              <a:latin typeface="Bookman Old Style" panose="02050604050505020204" pitchFamily="18" charset="0"/>
            </a:endParaRPr>
          </a:p>
          <a:p>
            <a:endParaRPr lang="ru-RU" sz="2400" dirty="0">
              <a:latin typeface="Bookman Old Style" panose="020506040505050202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15B20C90-DE5C-46F5-B274-54F2DBA15B86}"/>
              </a:ext>
            </a:extLst>
          </p:cNvPr>
          <p:cNvSpPr/>
          <p:nvPr/>
        </p:nvSpPr>
        <p:spPr>
          <a:xfrm>
            <a:off x="4951141" y="5938342"/>
            <a:ext cx="69254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hlinkClick r:id="rId4" action="ppaction://hlinkfile"/>
              </a:rPr>
              <a:t>Реестр профессиональных стандартов_08.11.2021</a:t>
            </a:r>
            <a:endParaRPr lang="ru-RU" sz="24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56C9E50-81A9-4663-99D4-85EDD8A2BA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00" y="2622486"/>
            <a:ext cx="7233976" cy="32717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xmlns="" id="{64799E79-DAA6-480E-AEF9-FD3FD1CAFF58}"/>
              </a:ext>
            </a:extLst>
          </p:cNvPr>
          <p:cNvCxnSpPr>
            <a:cxnSpLocks/>
          </p:cNvCxnSpPr>
          <p:nvPr/>
        </p:nvCxnSpPr>
        <p:spPr>
          <a:xfrm flipH="1" flipV="1">
            <a:off x="7248293" y="5616874"/>
            <a:ext cx="1212972" cy="38157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300AA4D7-D9FE-44AF-8231-949DCC97B8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0587" y="2627601"/>
            <a:ext cx="4886013" cy="2680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xmlns="" id="{16AF438F-3C3D-4956-A239-126EAF113286}"/>
              </a:ext>
            </a:extLst>
          </p:cNvPr>
          <p:cNvCxnSpPr>
            <a:cxnSpLocks/>
          </p:cNvCxnSpPr>
          <p:nvPr/>
        </p:nvCxnSpPr>
        <p:spPr>
          <a:xfrm flipV="1">
            <a:off x="8610600" y="5201457"/>
            <a:ext cx="399308" cy="79203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3819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0961" y="190477"/>
            <a:ext cx="11334828" cy="66675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704CB-FB43-437E-99A6-95BB3647E9B7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642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763275355"/>
              </p:ext>
            </p:extLst>
          </p:nvPr>
        </p:nvGraphicFramePr>
        <p:xfrm>
          <a:off x="508733" y="964629"/>
          <a:ext cx="11174533" cy="58933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1135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26317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735836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Обобщенная трудовая функция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Трудовые функции</a:t>
                      </a:r>
                    </a:p>
                  </a:txBody>
                  <a:tcPr marL="121920" marR="12192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62874">
                <a:tc rowSpan="3"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Преподавание </a:t>
                      </a:r>
                    </a:p>
                    <a:p>
                      <a:pPr algn="ctr"/>
                      <a:r>
                        <a:rPr lang="ru-RU" sz="2400" b="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по программам СПО </a:t>
                      </a:r>
                    </a:p>
                    <a:p>
                      <a:pPr algn="ctr"/>
                      <a:r>
                        <a:rPr lang="ru-RU" sz="24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и дополнительным профессиональным программам, ориентированным на соответствующий уровень квалификации</a:t>
                      </a:r>
                      <a:endParaRPr lang="ru-RU" sz="2400" dirty="0"/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effectLst/>
                          <a:latin typeface="Times New Roman"/>
                          <a:ea typeface="Calibri"/>
                        </a:rPr>
                        <a:t>Организация учебной деятельности обучающихся</a:t>
                      </a:r>
                      <a:r>
                        <a:rPr lang="ru-RU" sz="2400" dirty="0">
                          <a:effectLst/>
                          <a:latin typeface="Times New Roman"/>
                          <a:ea typeface="Calibri"/>
                        </a:rPr>
                        <a:t> по освоению учебных предметов, курсов, дисциплин (модулей) программ СПО и(или) ДПП</a:t>
                      </a:r>
                    </a:p>
                    <a:p>
                      <a:r>
                        <a:rPr lang="ru-RU" sz="24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умеет……….., знает………….. </a:t>
                      </a:r>
                      <a:endParaRPr lang="ru-RU" sz="2400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41716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600" b="1" dirty="0">
                          <a:effectLst/>
                          <a:latin typeface="Times New Roman"/>
                          <a:ea typeface="Calibri"/>
                        </a:rPr>
                        <a:t>Педагогический</a:t>
                      </a:r>
                      <a:r>
                        <a:rPr lang="ru-RU" sz="2400" b="1" dirty="0">
                          <a:effectLst/>
                          <a:latin typeface="Times New Roman"/>
                          <a:ea typeface="Calibri"/>
                        </a:rPr>
                        <a:t> контроль и оценка </a:t>
                      </a:r>
                      <a:r>
                        <a:rPr lang="ru-RU" sz="2400" dirty="0">
                          <a:effectLst/>
                          <a:latin typeface="Times New Roman"/>
                          <a:ea typeface="Calibri"/>
                        </a:rPr>
                        <a:t>освоения учебных предметов, курсов, дисциплин (модулей) программ СПО и(или) ДПП</a:t>
                      </a:r>
                    </a:p>
                    <a:p>
                      <a:r>
                        <a:rPr lang="ru-RU" sz="24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умеет……….., знает………….. </a:t>
                      </a:r>
                      <a:endParaRPr lang="ru-RU" sz="2400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930971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Разработка и обновление программно-методического обеспечения 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учебных предметов, курсов, дисциплин (модулей) программ СПО и(или) ДПП: </a:t>
                      </a:r>
                      <a:r>
                        <a:rPr lang="ru-RU" sz="240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умеет……….., знает………….. </a:t>
                      </a:r>
                      <a:endParaRPr lang="ru-RU" sz="24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26055" y="447055"/>
            <a:ext cx="114252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Преподаватель</a:t>
            </a:r>
          </a:p>
        </p:txBody>
      </p:sp>
    </p:spTree>
    <p:extLst>
      <p:ext uri="{BB962C8B-B14F-4D97-AF65-F5344CB8AC3E}">
        <p14:creationId xmlns:p14="http://schemas.microsoft.com/office/powerpoint/2010/main" xmlns="" val="1715930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827" y="516469"/>
            <a:ext cx="8825659" cy="706964"/>
          </a:xfrm>
        </p:spPr>
        <p:txBody>
          <a:bodyPr/>
          <a:lstStyle/>
          <a:p>
            <a:r>
              <a:rPr lang="ru-RU" dirty="0"/>
              <a:t>ПРОФЕССИОНАЛЬНЫЕ СТАНДАРТЫ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8764" y="2603500"/>
            <a:ext cx="11166763" cy="3416300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8764" y="1523999"/>
            <a:ext cx="11326523" cy="4905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5062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КАДРЫ: соответствие современным требованиям 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8764" y="2229427"/>
            <a:ext cx="11069781" cy="3416300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r>
              <a:rPr lang="ru-RU" dirty="0">
                <a:latin typeface="+mj-lt"/>
                <a:cs typeface="Arial" panose="020B0604020202020204" pitchFamily="34" charset="0"/>
              </a:rPr>
              <a:t>применение новых методик преподавания общеобразовательных дисциплин с учетом профессиональной направленности программ СПО, реализуемых на базе основного общего образования</a:t>
            </a:r>
          </a:p>
          <a:p>
            <a:r>
              <a:rPr lang="ru-RU" dirty="0">
                <a:latin typeface="+mj-lt"/>
              </a:rPr>
              <a:t>внедрение новых экономических механизмов привлечения и закрепления высококвалифицированных специалистов из секторов экономики в качестве преподавателей.</a:t>
            </a:r>
          </a:p>
          <a:p>
            <a:r>
              <a:rPr lang="ru-RU" dirty="0">
                <a:latin typeface="+mj-lt"/>
              </a:rPr>
              <a:t>Комплекс компетенций: профильные, педагогические, цифровые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218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2618" y="969264"/>
            <a:ext cx="10875818" cy="704088"/>
          </a:xfrm>
        </p:spPr>
        <p:txBody>
          <a:bodyPr/>
          <a:lstStyle/>
          <a:p>
            <a:r>
              <a:rPr lang="ru-RU" dirty="0"/>
              <a:t>КАДРЫ: соответствие современным требованиям  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415636" y="2606040"/>
            <a:ext cx="5567350" cy="576262"/>
          </a:xfrm>
        </p:spPr>
        <p:txBody>
          <a:bodyPr/>
          <a:lstStyle/>
          <a:p>
            <a:r>
              <a:rPr lang="ru-RU" dirty="0"/>
              <a:t>Преподаватели общеобразовательных дисциплины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512618" y="3198448"/>
            <a:ext cx="5098473" cy="2843784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86944" y="3198448"/>
            <a:ext cx="4828032" cy="576262"/>
          </a:xfrm>
        </p:spPr>
        <p:txBody>
          <a:bodyPr/>
          <a:lstStyle/>
          <a:p>
            <a:r>
              <a:rPr lang="ru-RU" dirty="0"/>
              <a:t>Преподаватели профессионального цикла и мастера производственного обучения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xmlns="" val="278705240"/>
              </p:ext>
            </p:extLst>
          </p:nvPr>
        </p:nvGraphicFramePr>
        <p:xfrm>
          <a:off x="1" y="3432852"/>
          <a:ext cx="5874326" cy="34251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83927" y="3774710"/>
            <a:ext cx="51954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Опыт работы в реальном секторе экономики (за последние 3 года)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Освоение педагогических компетенций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Конкурс «Мастер года»</a:t>
            </a:r>
          </a:p>
        </p:txBody>
      </p:sp>
    </p:spTree>
    <p:extLst>
      <p:ext uri="{BB962C8B-B14F-4D97-AF65-F5344CB8AC3E}">
        <p14:creationId xmlns:p14="http://schemas.microsoft.com/office/powerpoint/2010/main" xmlns="" val="3087914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891717" y="668869"/>
            <a:ext cx="9642544" cy="706964"/>
          </a:xfrm>
        </p:spPr>
        <p:txBody>
          <a:bodyPr/>
          <a:lstStyle/>
          <a:p>
            <a:r>
              <a:rPr lang="ru-RU" dirty="0"/>
              <a:t>АКЦЕНТЫ: общеобразовательный цикл</a:t>
            </a: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332510" y="2146299"/>
            <a:ext cx="11457708" cy="4573155"/>
          </a:xfrm>
        </p:spPr>
        <p:txBody>
          <a:bodyPr>
            <a:normAutofit/>
          </a:bodyPr>
          <a:lstStyle/>
          <a:p>
            <a:endParaRPr lang="ru-RU" dirty="0"/>
          </a:p>
          <a:p>
            <a:r>
              <a:rPr lang="ru-RU" b="1" dirty="0"/>
              <a:t>«Пробелы» </a:t>
            </a:r>
            <a:r>
              <a:rPr lang="ru-RU" dirty="0"/>
              <a:t>усиление пропедевтической направленности предметов по коррекции пробелов в знаниях у обучающихся, полученных  </a:t>
            </a:r>
            <a:r>
              <a:rPr lang="ru-RU" dirty="0" err="1"/>
              <a:t>напредыдущих</a:t>
            </a:r>
            <a:r>
              <a:rPr lang="ru-RU" dirty="0"/>
              <a:t>  уровнях  образования,</a:t>
            </a:r>
          </a:p>
          <a:p>
            <a:r>
              <a:rPr lang="ru-RU" b="1" dirty="0"/>
              <a:t>«Методика» </a:t>
            </a:r>
            <a:r>
              <a:rPr lang="ru-RU" dirty="0"/>
              <a:t>Отбор эффективных методов, форм, средств технологий с учетом профессиональной направленности программ</a:t>
            </a:r>
          </a:p>
          <a:p>
            <a:r>
              <a:rPr lang="ru-RU" b="1" dirty="0"/>
              <a:t>Интеграция</a:t>
            </a:r>
            <a:r>
              <a:rPr lang="ru-RU" dirty="0"/>
              <a:t> предметных результатов, заявленных на уровне СОО по общеобразовательномуучебномупредметусобщимиипрофессиональнымикомпетенциями,реализуемыминауровнеосновнойобразовательнойпрограммысреднегопрофессиональногообразования;</a:t>
            </a:r>
          </a:p>
          <a:p>
            <a:r>
              <a:rPr lang="ru-RU" b="1" dirty="0"/>
              <a:t>Интеграция содержания </a:t>
            </a:r>
            <a:r>
              <a:rPr lang="ru-RU" dirty="0"/>
              <a:t>предметов, </a:t>
            </a:r>
            <a:r>
              <a:rPr lang="ru-RU" dirty="0" err="1"/>
              <a:t>межпредметные</a:t>
            </a:r>
            <a:r>
              <a:rPr lang="ru-RU" dirty="0"/>
              <a:t> и  междисциплинарные связи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b="1" dirty="0"/>
              <a:t>«Оценка». </a:t>
            </a:r>
            <a:r>
              <a:rPr lang="ru-RU" dirty="0"/>
              <a:t>Планирование интегрированных уроков и форм текущего контроля знаний и промежуточной аттестации в форме  практической  подготовки.</a:t>
            </a:r>
          </a:p>
        </p:txBody>
      </p:sp>
    </p:spTree>
    <p:extLst>
      <p:ext uri="{BB962C8B-B14F-4D97-AF65-F5344CB8AC3E}">
        <p14:creationId xmlns:p14="http://schemas.microsoft.com/office/powerpoint/2010/main" xmlns="" val="394205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040C9E-48BD-4D63-A5C3-9DAAABA2C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БЛАГОДАРИМ ЗА ВНИМАНИЕ!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5FA24FB-5117-4030-8FF5-0D5C89D602EE}"/>
              </a:ext>
            </a:extLst>
          </p:cNvPr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DF7B5DA-DDB3-4741-B574-AB1D918210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98580" y="5029198"/>
            <a:ext cx="11597951" cy="99785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Arial Black" panose="020B0A04020102020204" pitchFamily="34" charset="0"/>
              </a:rPr>
              <a:t>СПАСИБО   ЗА  ОТКЛИК КОЛЛЕДЖАМ – ПАРТНЕРАМ!</a:t>
            </a:r>
          </a:p>
        </p:txBody>
      </p:sp>
    </p:spTree>
    <p:extLst>
      <p:ext uri="{BB962C8B-B14F-4D97-AF65-F5344CB8AC3E}">
        <p14:creationId xmlns:p14="http://schemas.microsoft.com/office/powerpoint/2010/main" xmlns="" val="39894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36a92eadbed4ae1a6d95988dec5ebc67ae4d1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Совет директоров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FFCB"/>
      </a:folHlink>
    </a:clrScheme>
    <a:fontScheme name="Совет директоров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вет директоров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 Boardroom" id="{FC33163D-4339-46B1-8EED-24C834239D99}" vid="{EC7F02AD-9687-440F-A9DF-FAA6F22270D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322</TotalTime>
  <Words>1398</Words>
  <Application>Microsoft Office PowerPoint</Application>
  <PresentationFormat>Произвольный</PresentationFormat>
  <Paragraphs>170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Совет директоров</vt:lpstr>
      <vt:lpstr>Направления обновления  системы среднего профессионального образования как контекст деятельности педагога</vt:lpstr>
      <vt:lpstr>Направления обновления  системы среднего профессионального образования как контекст деятельности педагога</vt:lpstr>
      <vt:lpstr>Цель вебинара:</vt:lpstr>
      <vt:lpstr>ИСТОЧНИКИ</vt:lpstr>
      <vt:lpstr>СОЦИАЛЬНОЕ ПАРТНЕРСТВО       С  РАБОТОДАТЕЛЯМИ</vt:lpstr>
      <vt:lpstr>Федеральный проект «ПРОФЕССИОНАЛИТЕТ» </vt:lpstr>
      <vt:lpstr>Слайд 7</vt:lpstr>
      <vt:lpstr>Сейчас так:  ФЗ 273 Статья 55. Общие требования к приему на обучение в организацию, осуществляющую образовательную деятельность</vt:lpstr>
      <vt:lpstr>Слайд 9</vt:lpstr>
      <vt:lpstr>ЦИФРОВИЗАЦИЯ: насквозь</vt:lpstr>
      <vt:lpstr>НЕЗАВИСИМАЯ ОЦЕНКА КВАЛИФИКАЦИЙ</vt:lpstr>
      <vt:lpstr>ПРОФЕССИОНАЛЬНЫЕ СТАНДАРТЫ</vt:lpstr>
      <vt:lpstr>Слайд 13</vt:lpstr>
      <vt:lpstr>Методика формирования профессиональных компетенций на основе профессионального стандарта</vt:lpstr>
      <vt:lpstr>Формулировка профессиональной компетенции указывает</vt:lpstr>
      <vt:lpstr>Алгоритм разработки ОПОП включает  </vt:lpstr>
      <vt:lpstr>Слайд 17</vt:lpstr>
      <vt:lpstr>Слайд 18</vt:lpstr>
      <vt:lpstr>ПРОФЕССИОНАЛЬНЫЕ СТАНДАРТЫ</vt:lpstr>
      <vt:lpstr>КАДРЫ: соответствие современным требованиям  </vt:lpstr>
      <vt:lpstr>КАДРЫ: соответствие современным требованиям  </vt:lpstr>
      <vt:lpstr>АКЦЕНТЫ: общеобразовательный цикл</vt:lpstr>
      <vt:lpstr>БЛАГОДАРИМ ЗА ВНИМАНИЕ!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Направления обновления  системы среднего профессионального образования как контекст деятельности педагога</dc:title>
  <dc:creator>Пользователь Gigabyte</dc:creator>
  <cp:lastModifiedBy>User</cp:lastModifiedBy>
  <cp:revision>25</cp:revision>
  <dcterms:created xsi:type="dcterms:W3CDTF">2022-03-23T06:52:23Z</dcterms:created>
  <dcterms:modified xsi:type="dcterms:W3CDTF">2022-04-27T10:22:01Z</dcterms:modified>
</cp:coreProperties>
</file>