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1" r:id="rId5"/>
    <p:sldId id="260" r:id="rId6"/>
    <p:sldId id="262" r:id="rId7"/>
    <p:sldId id="263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694D4-BA80-4740-BB12-92DF5AFA6863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15F99-6EB7-48CE-963F-FAA5C0BD47A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 descr="244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0"/>
            <a:ext cx="911346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316A5-21F1-458B-B6F2-7D01BD78A7F6}" type="datetimeFigureOut">
              <a:rPr lang="ru-RU" smtClean="0"/>
              <a:pPr/>
              <a:t>02.07.2019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28A62-B8EA-4553-9655-8BFC318BDB9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 descr="2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09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85728"/>
            <a:ext cx="8447832" cy="1470025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 методической деятельности за март – июнь 2019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5733256"/>
            <a:ext cx="8064896" cy="839016"/>
          </a:xfrm>
        </p:spPr>
        <p:txBody>
          <a:bodyPr>
            <a:normAutofit fontScale="55000" lnSpcReduction="20000"/>
          </a:bodyPr>
          <a:lstStyle/>
          <a:p>
            <a:pPr algn="r"/>
            <a:r>
              <a:rPr lang="ru-RU" dirty="0" err="1">
                <a:solidFill>
                  <a:schemeClr val="tx1"/>
                </a:solidFill>
              </a:rPr>
              <a:t>Лепнева</a:t>
            </a:r>
            <a:r>
              <a:rPr lang="ru-RU" dirty="0">
                <a:solidFill>
                  <a:schemeClr val="tx1"/>
                </a:solidFill>
              </a:rPr>
              <a:t> Ольга Алексеевна,</a:t>
            </a:r>
          </a:p>
          <a:p>
            <a:pPr algn="r"/>
            <a:r>
              <a:rPr lang="ru-RU" dirty="0">
                <a:solidFill>
                  <a:schemeClr val="tx1"/>
                </a:solidFill>
              </a:rPr>
              <a:t> старший методист, руководитель научно – методического центра ОГБПОУ «Новгородский строительный колледж»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6643702" cy="2297106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Методическая деятельность:</a:t>
            </a:r>
            <a:br>
              <a:rPr lang="ru-RU" dirty="0"/>
            </a:br>
            <a:r>
              <a:rPr lang="ru-RU" sz="2200" dirty="0"/>
              <a:t>«</a:t>
            </a:r>
            <a:r>
              <a:rPr lang="ru-RU" sz="2200" dirty="0">
                <a:solidFill>
                  <a:srgbClr val="FF0000"/>
                </a:solidFill>
              </a:rPr>
              <a:t>КАК </a:t>
            </a:r>
            <a:r>
              <a:rPr lang="ru-RU" sz="2200" dirty="0"/>
              <a:t>сделать лучше?» </a:t>
            </a:r>
            <a:br>
              <a:rPr lang="ru-RU" sz="2200" dirty="0"/>
            </a:br>
            <a:br>
              <a:rPr lang="ru-RU" sz="2200" dirty="0"/>
            </a:br>
            <a:endParaRPr lang="ru-RU" sz="22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57158" y="2643182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/>
              <a:t>процесс методической поддержки   и организации повышения квалификации педагогических кадров </a:t>
            </a:r>
          </a:p>
          <a:p>
            <a:pPr>
              <a:buNone/>
            </a:pPr>
            <a:endParaRPr lang="ru-RU" sz="2400" dirty="0"/>
          </a:p>
          <a:p>
            <a:r>
              <a:rPr lang="ru-RU" sz="2400" dirty="0"/>
              <a:t>Организуется  научно – методическим центром  в составе 2 методистов, библиотекаря, председателей ЦМК   </a:t>
            </a:r>
          </a:p>
          <a:p>
            <a:endParaRPr lang="ru-RU" sz="2400" dirty="0"/>
          </a:p>
          <a:p>
            <a:r>
              <a:rPr lang="ru-RU" sz="2400" dirty="0"/>
              <a:t>3 направления: информационно – аналитическое, научно – методическое и организационно – методическое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6572264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Информационно – аналитическое направление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44824"/>
            <a:ext cx="8496944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/>
              <a:t>Результаты  опроса преподавателей, мастеров, педагогов - организаторов</a:t>
            </a:r>
          </a:p>
          <a:p>
            <a:r>
              <a:rPr lang="ru-RU" sz="2400" dirty="0"/>
              <a:t>Результаты  экспертизы программ</a:t>
            </a:r>
          </a:p>
          <a:p>
            <a:pPr>
              <a:buNone/>
            </a:pPr>
            <a:r>
              <a:rPr lang="ru-RU" sz="2400" dirty="0"/>
              <a:t> 2018-2019 </a:t>
            </a:r>
            <a:r>
              <a:rPr lang="ru-RU" sz="2400" dirty="0" err="1"/>
              <a:t>г.г</a:t>
            </a:r>
            <a:r>
              <a:rPr lang="ru-RU" sz="2400" dirty="0"/>
              <a:t>.</a:t>
            </a:r>
          </a:p>
          <a:p>
            <a:r>
              <a:rPr lang="ru-RU" sz="2400" dirty="0"/>
              <a:t>Результаты анализа информационных и методических продуктов</a:t>
            </a:r>
          </a:p>
          <a:p>
            <a:r>
              <a:rPr lang="ru-RU" sz="2400" dirty="0"/>
              <a:t>Результаты экспертного мнения председателей ЦМК</a:t>
            </a:r>
          </a:p>
          <a:p>
            <a:endParaRPr lang="ru-RU" sz="2400" dirty="0"/>
          </a:p>
          <a:p>
            <a:r>
              <a:rPr lang="ru-RU" sz="2400" dirty="0"/>
              <a:t>Необходимо обновление:</a:t>
            </a:r>
          </a:p>
          <a:p>
            <a:r>
              <a:rPr lang="ru-RU" sz="2400" dirty="0"/>
              <a:t>Программ в части целеполагания, описания результатов, их оценки; </a:t>
            </a:r>
            <a:r>
              <a:rPr lang="ru-RU" sz="2400" b="1" dirty="0"/>
              <a:t>системы</a:t>
            </a:r>
            <a:r>
              <a:rPr lang="ru-RU" sz="2400" dirty="0"/>
              <a:t> методической поддержки педагогов; взаимодействия с подразделениями  по сбору информации о результатах (компетенциях: умениях и знаниях)</a:t>
            </a:r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9378" cy="1143000"/>
          </a:xfrm>
        </p:spPr>
        <p:txBody>
          <a:bodyPr/>
          <a:lstStyle/>
          <a:p>
            <a:r>
              <a:rPr lang="ru-RU" dirty="0"/>
              <a:t>Нормативные основы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Обновлено и разработано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142843" y="2174874"/>
            <a:ext cx="5459447" cy="4254521"/>
          </a:xfrm>
        </p:spPr>
        <p:txBody>
          <a:bodyPr>
            <a:normAutofit/>
          </a:bodyPr>
          <a:lstStyle/>
          <a:p>
            <a:r>
              <a:rPr lang="ru-RU" dirty="0"/>
              <a:t>Положение о НМЦ</a:t>
            </a:r>
          </a:p>
          <a:p>
            <a:r>
              <a:rPr lang="ru-RU" dirty="0"/>
              <a:t>Положение о разработке и экспертизе  ОПОП</a:t>
            </a:r>
          </a:p>
          <a:p>
            <a:r>
              <a:rPr lang="ru-RU" dirty="0"/>
              <a:t>Положение о ДПП</a:t>
            </a:r>
          </a:p>
          <a:p>
            <a:r>
              <a:rPr lang="ru-RU" dirty="0"/>
              <a:t>Положение о Портфолио педагога</a:t>
            </a:r>
          </a:p>
          <a:p>
            <a:r>
              <a:rPr lang="ru-RU" dirty="0"/>
              <a:t>В рамках системы менеджмента качества «Организация методической работы»: </a:t>
            </a:r>
          </a:p>
          <a:p>
            <a:r>
              <a:rPr lang="ru-RU" dirty="0"/>
              <a:t>Анализ учебного занятия</a:t>
            </a:r>
          </a:p>
          <a:p>
            <a:r>
              <a:rPr lang="ru-RU" dirty="0"/>
              <a:t>Анализ методического продукта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5602290" y="3662371"/>
            <a:ext cx="3541709" cy="639762"/>
          </a:xfrm>
        </p:spPr>
        <p:txBody>
          <a:bodyPr/>
          <a:lstStyle/>
          <a:p>
            <a:r>
              <a:rPr lang="ru-RU" dirty="0"/>
              <a:t>В процессе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5602291" y="4302134"/>
            <a:ext cx="3541709" cy="1791162"/>
          </a:xfrm>
        </p:spPr>
        <p:txBody>
          <a:bodyPr>
            <a:normAutofit/>
          </a:bodyPr>
          <a:lstStyle/>
          <a:p>
            <a:r>
              <a:rPr lang="ru-RU" dirty="0"/>
              <a:t>Положение о ЦМК</a:t>
            </a:r>
          </a:p>
          <a:p>
            <a:r>
              <a:rPr lang="ru-RU" dirty="0"/>
              <a:t>Положение об УМК</a:t>
            </a:r>
          </a:p>
          <a:p>
            <a:r>
              <a:rPr lang="ru-RU" dirty="0"/>
              <a:t>Положение о медиатеке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6500858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Научно – методическое :</a:t>
            </a:r>
            <a:br>
              <a:rPr lang="ru-RU" dirty="0"/>
            </a:br>
            <a:r>
              <a:rPr lang="ru-RU" dirty="0"/>
              <a:t>результаты экспертизы программ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79512" y="2289618"/>
            <a:ext cx="7524328" cy="4297370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/>
              <a:t>Соответствие ФГОС   (результаты) – соблюдается везде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dirty="0"/>
              <a:t>На уровне представления разработчиков: свой статус</a:t>
            </a:r>
          </a:p>
          <a:p>
            <a:r>
              <a:rPr lang="ru-RU" sz="2400" dirty="0"/>
              <a:t>На уровне организации: </a:t>
            </a:r>
            <a:r>
              <a:rPr lang="ru-RU" sz="2400" dirty="0" err="1"/>
              <a:t>ДОТиЭ</a:t>
            </a:r>
            <a:r>
              <a:rPr lang="ru-RU" sz="2400" dirty="0"/>
              <a:t> ; «одно наименование – одна программа»</a:t>
            </a:r>
          </a:p>
          <a:p>
            <a:r>
              <a:rPr lang="ru-RU" sz="2400" dirty="0"/>
              <a:t>На уровне содержания и технологий: требуется дальнейшее согласование в ЦМК и обновление в соответствии с результативностью</a:t>
            </a:r>
          </a:p>
          <a:p>
            <a:r>
              <a:rPr lang="ru-RU" sz="2400" dirty="0"/>
              <a:t>На уровне системы оценки: </a:t>
            </a:r>
          </a:p>
          <a:p>
            <a:r>
              <a:rPr lang="ru-RU" sz="2400" dirty="0"/>
              <a:t>количество и описание показателей оценки компетенций; </a:t>
            </a:r>
          </a:p>
          <a:p>
            <a:r>
              <a:rPr lang="ru-RU" sz="2400" dirty="0"/>
              <a:t>изобилие ОК в рабочих программах и отсутствие их оценки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86502" cy="1143000"/>
          </a:xfrm>
        </p:spPr>
        <p:txBody>
          <a:bodyPr/>
          <a:lstStyle/>
          <a:p>
            <a:r>
              <a:rPr lang="ru-RU" dirty="0"/>
              <a:t>Обновление программ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699512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Нормативные основания </a:t>
            </a:r>
            <a:r>
              <a:rPr lang="ru-RU" dirty="0"/>
              <a:t>(</a:t>
            </a:r>
            <a:r>
              <a:rPr lang="ru-RU" dirty="0" err="1"/>
              <a:t>ДОТи</a:t>
            </a:r>
            <a:r>
              <a:rPr lang="ru-RU" dirty="0"/>
              <a:t> ЭО, о проведении демонстрационного экзамена по стандартам </a:t>
            </a:r>
            <a:r>
              <a:rPr lang="ru-RU" dirty="0" err="1"/>
              <a:t>Ворлдскиллс</a:t>
            </a:r>
            <a:r>
              <a:rPr lang="ru-RU" dirty="0"/>
              <a:t> Россия)</a:t>
            </a:r>
          </a:p>
          <a:p>
            <a:r>
              <a:rPr lang="ru-RU" dirty="0"/>
              <a:t>Реализация программы </a:t>
            </a:r>
            <a:r>
              <a:rPr lang="ru-RU" b="1" dirty="0"/>
              <a:t>с учетом ДОТ и ЭО</a:t>
            </a:r>
          </a:p>
          <a:p>
            <a:r>
              <a:rPr lang="ru-RU" b="1" dirty="0"/>
              <a:t>Государственный экзамен </a:t>
            </a:r>
            <a:r>
              <a:rPr lang="ru-RU" dirty="0"/>
              <a:t>и  </a:t>
            </a:r>
            <a:r>
              <a:rPr lang="ru-RU" b="1" dirty="0"/>
              <a:t>учет   </a:t>
            </a:r>
            <a:r>
              <a:rPr lang="en-US" b="1" dirty="0"/>
              <a:t>WSR</a:t>
            </a:r>
            <a:endParaRPr lang="ru-RU" b="1" dirty="0"/>
          </a:p>
          <a:p>
            <a:r>
              <a:rPr lang="ru-RU" dirty="0"/>
              <a:t>В </a:t>
            </a:r>
            <a:r>
              <a:rPr lang="ru-RU" b="1" dirty="0"/>
              <a:t>перечень оборудования </a:t>
            </a:r>
            <a:r>
              <a:rPr lang="ru-RU" dirty="0"/>
              <a:t>– оборудование мастерских (Грант) </a:t>
            </a:r>
          </a:p>
          <a:p>
            <a:r>
              <a:rPr lang="ru-RU" b="1" dirty="0"/>
              <a:t>Характеристика социокультурной среды</a:t>
            </a:r>
          </a:p>
          <a:p>
            <a:r>
              <a:rPr lang="ru-RU" dirty="0"/>
              <a:t>Перечень рабочих программ, </a:t>
            </a:r>
            <a:r>
              <a:rPr lang="ru-RU" b="1" dirty="0"/>
              <a:t>порядок   -    в соответствии с  учебным планом.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707233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Результаты методической деятельности возможны при: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420888"/>
            <a:ext cx="6359588" cy="3919589"/>
          </a:xfrm>
        </p:spPr>
        <p:txBody>
          <a:bodyPr>
            <a:normAutofit/>
          </a:bodyPr>
          <a:lstStyle/>
          <a:p>
            <a:r>
              <a:rPr lang="ru-RU" sz="3600" dirty="0"/>
              <a:t>Информационной прозрачности</a:t>
            </a:r>
          </a:p>
          <a:p>
            <a:r>
              <a:rPr lang="ru-RU" sz="3600" dirty="0"/>
              <a:t>Организационной четкости</a:t>
            </a:r>
          </a:p>
          <a:p>
            <a:r>
              <a:rPr lang="ru-RU" sz="3600" dirty="0"/>
              <a:t>Уважительных взаимоотношениях</a:t>
            </a:r>
          </a:p>
          <a:p>
            <a:pPr marL="0" indent="0">
              <a:buNone/>
            </a:pPr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318</Words>
  <Application>Microsoft Office PowerPoint</Application>
  <PresentationFormat>Экран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Тема Office</vt:lpstr>
      <vt:lpstr>Специальное оформление</vt:lpstr>
      <vt:lpstr>О методической деятельности за март – июнь 2019    </vt:lpstr>
      <vt:lpstr>Методическая деятельность: «КАК сделать лучше?»   </vt:lpstr>
      <vt:lpstr>Информационно – аналитическое направление</vt:lpstr>
      <vt:lpstr>Нормативные основы</vt:lpstr>
      <vt:lpstr>Научно – методическое : результаты экспертизы программ</vt:lpstr>
      <vt:lpstr>Обновление программ</vt:lpstr>
      <vt:lpstr>Результаты методической деятельности возможны при: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Admin</dc:creator>
  <cp:lastModifiedBy>user</cp:lastModifiedBy>
  <cp:revision>20</cp:revision>
  <dcterms:created xsi:type="dcterms:W3CDTF">2011-11-28T19:44:49Z</dcterms:created>
  <dcterms:modified xsi:type="dcterms:W3CDTF">2019-07-02T06:53:10Z</dcterms:modified>
</cp:coreProperties>
</file>