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66" r:id="rId3"/>
    <p:sldId id="617" r:id="rId4"/>
    <p:sldId id="269" r:id="rId5"/>
    <p:sldId id="270" r:id="rId6"/>
    <p:sldId id="271" r:id="rId7"/>
    <p:sldId id="263" r:id="rId8"/>
    <p:sldId id="257" r:id="rId9"/>
    <p:sldId id="265" r:id="rId10"/>
    <p:sldId id="262" r:id="rId11"/>
    <p:sldId id="264" r:id="rId12"/>
    <p:sldId id="259" r:id="rId13"/>
    <p:sldId id="258" r:id="rId14"/>
    <p:sldId id="272" r:id="rId15"/>
    <p:sldId id="268" r:id="rId16"/>
    <p:sldId id="273" r:id="rId17"/>
    <p:sldId id="274" r:id="rId18"/>
    <p:sldId id="275" r:id="rId19"/>
    <p:sldId id="260" r:id="rId20"/>
    <p:sldId id="261" r:id="rId21"/>
    <p:sldId id="61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A144F-F079-4A6F-B978-4860ED655F4F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31398-B139-4381-8559-F5A46E0954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0508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>
            <a:extLst>
              <a:ext uri="{FF2B5EF4-FFF2-40B4-BE49-F238E27FC236}">
                <a16:creationId xmlns="" xmlns:a16="http://schemas.microsoft.com/office/drawing/2014/main" id="{4DD1873E-997B-4206-95E3-5ECA5BF538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2">
            <a:extLst>
              <a:ext uri="{FF2B5EF4-FFF2-40B4-BE49-F238E27FC236}">
                <a16:creationId xmlns="" xmlns:a16="http://schemas.microsoft.com/office/drawing/2014/main" id="{C255EE4E-0FEF-406A-86CB-5001B6BF8F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3225" cy="41116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F0A1B28-47DF-4F48-B78E-BA044646A1D2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2AAB-2404-4F8B-AD15-E6CE56B99F1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06527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1B28-47DF-4F48-B78E-BA044646A1D2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2AAB-2404-4F8B-AD15-E6CE56B99F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03804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1B28-47DF-4F48-B78E-BA044646A1D2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2AAB-2404-4F8B-AD15-E6CE56B99F1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6393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1B28-47DF-4F48-B78E-BA044646A1D2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2AAB-2404-4F8B-AD15-E6CE56B99F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1102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1B28-47DF-4F48-B78E-BA044646A1D2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2AAB-2404-4F8B-AD15-E6CE56B99F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2803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1B28-47DF-4F48-B78E-BA044646A1D2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2AAB-2404-4F8B-AD15-E6CE56B99F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56100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1B28-47DF-4F48-B78E-BA044646A1D2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2AAB-2404-4F8B-AD15-E6CE56B99F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45665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1B28-47DF-4F48-B78E-BA044646A1D2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2AAB-2404-4F8B-AD15-E6CE56B99F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00627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1B28-47DF-4F48-B78E-BA044646A1D2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2AAB-2404-4F8B-AD15-E6CE56B99F1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3815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1B28-47DF-4F48-B78E-BA044646A1D2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2AAB-2404-4F8B-AD15-E6CE56B99F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286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1B28-47DF-4F48-B78E-BA044646A1D2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2AAB-2404-4F8B-AD15-E6CE56B99F1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56174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F0A1B28-47DF-4F48-B78E-BA044646A1D2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68E2AAB-2404-4F8B-AD15-E6CE56B99F1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31379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2A5B0A-677B-426A-93C7-037F53A639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«Электронное оценочное средство: </a:t>
            </a:r>
            <a:r>
              <a:rPr lang="ru-RU" sz="3600" b="1" dirty="0"/>
              <a:t>поиск, разработка, применение»</a:t>
            </a:r>
            <a:endParaRPr lang="ru-RU" sz="3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614A118-0A2F-4AD6-9988-F088A8343D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Корпоративный</a:t>
            </a:r>
            <a:r>
              <a:rPr lang="ru-RU" dirty="0" smtClean="0"/>
              <a:t> семинар</a:t>
            </a:r>
          </a:p>
          <a:p>
            <a:r>
              <a:rPr lang="ru-RU" dirty="0" smtClean="0"/>
              <a:t>(в рамках гранта на оборудование мастерских)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4484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F19321-B697-4AA2-8B7B-0DFB5A738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878" y="289795"/>
            <a:ext cx="9720072" cy="1499616"/>
          </a:xfrm>
        </p:spPr>
        <p:txBody>
          <a:bodyPr/>
          <a:lstStyle/>
          <a:p>
            <a:r>
              <a:rPr lang="ru-RU" dirty="0"/>
              <a:t>Понятие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06071E0-C923-41F2-87E2-ABBED47C7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955" y="1325076"/>
            <a:ext cx="10823917" cy="5378179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pPr algn="just"/>
            <a:r>
              <a:rPr lang="ru-RU" sz="3100" b="1" dirty="0"/>
              <a:t>Оценочные</a:t>
            </a:r>
            <a:r>
              <a:rPr lang="ru-RU" sz="3100" dirty="0"/>
              <a:t> </a:t>
            </a:r>
            <a:r>
              <a:rPr lang="ru-RU" sz="3100" b="1" dirty="0"/>
              <a:t>средства</a:t>
            </a:r>
            <a:r>
              <a:rPr lang="ru-RU" sz="3100" dirty="0"/>
              <a:t> – это</a:t>
            </a:r>
            <a:r>
              <a:rPr lang="ru-RU" sz="3100" b="1" dirty="0"/>
              <a:t> </a:t>
            </a:r>
            <a:r>
              <a:rPr lang="ru-RU" sz="3100" dirty="0"/>
              <a:t>совокупность материалов, измерительных инструментов, описания оценочных форм и процедур, которые используются для измерения и </a:t>
            </a:r>
            <a:r>
              <a:rPr lang="ru-RU" sz="3100" b="1" dirty="0"/>
              <a:t>оценки</a:t>
            </a:r>
            <a:r>
              <a:rPr lang="ru-RU" sz="3100" dirty="0"/>
              <a:t> уровня сформированности образовательных результатов.</a:t>
            </a:r>
          </a:p>
          <a:p>
            <a:pPr algn="just"/>
            <a:endParaRPr lang="ru-RU" sz="3100" dirty="0"/>
          </a:p>
          <a:p>
            <a:pPr algn="just"/>
            <a:r>
              <a:rPr lang="ru-RU" sz="3100" b="1" dirty="0"/>
              <a:t>Электронные оценочные средства </a:t>
            </a:r>
            <a:r>
              <a:rPr lang="ru-RU" sz="3100" dirty="0"/>
              <a:t>- оценочные формы и процедур, для реализации которых применяются программное обеспечение</a:t>
            </a:r>
          </a:p>
          <a:p>
            <a:pPr marL="0" indent="0">
              <a:buNone/>
            </a:pPr>
            <a:endParaRPr lang="ru-RU" sz="3100" dirty="0"/>
          </a:p>
          <a:p>
            <a:pPr marL="0" indent="0">
              <a:buNone/>
            </a:pPr>
            <a:r>
              <a:rPr lang="ru-RU" sz="2100" dirty="0"/>
              <a:t>Письмо&gt; Минобрнауки России от 21.04.2015 N ВК-1013/06</a:t>
            </a:r>
            <a:br>
              <a:rPr lang="ru-RU" sz="2100" dirty="0"/>
            </a:br>
            <a:r>
              <a:rPr lang="ru-RU" sz="2100" dirty="0"/>
              <a:t>"О направлении методических рекомендаций по реализации дополнительных профессиональных программ« (вместе с "Методическими рекомендациями по реализации дополнительных профессиональных программ с использованием дистанционных образовательных технологий, электронного обучения и в сетевой форме")</a:t>
            </a:r>
          </a:p>
        </p:txBody>
      </p:sp>
    </p:spTree>
    <p:extLst>
      <p:ext uri="{BB962C8B-B14F-4D97-AF65-F5344CB8AC3E}">
        <p14:creationId xmlns="" xmlns:p14="http://schemas.microsoft.com/office/powerpoint/2010/main" val="1290728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>
            <a:extLst>
              <a:ext uri="{FF2B5EF4-FFF2-40B4-BE49-F238E27FC236}">
                <a16:creationId xmlns="" xmlns:a16="http://schemas.microsoft.com/office/drawing/2014/main" id="{6D351036-FB3F-4AF0-A0C9-F6D5F55A0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" y="533400"/>
            <a:ext cx="1153550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chemeClr val="tx2"/>
                </a:solidFill>
                <a:latin typeface="Arial Black" panose="020B0A04020102020204" pitchFamily="34" charset="0"/>
              </a:rPr>
              <a:t>Качество образования: </a:t>
            </a:r>
          </a:p>
          <a:p>
            <a:pPr algn="ctr" eaLnBrk="1" hangingPunct="1"/>
            <a:r>
              <a:rPr lang="ru-RU" altLang="ru-RU" sz="2800" dirty="0">
                <a:solidFill>
                  <a:schemeClr val="tx2"/>
                </a:solidFill>
                <a:latin typeface="Arial Black" panose="020B0A04020102020204" pitchFamily="34" charset="0"/>
              </a:rPr>
              <a:t>от анализа и оценки результатов </a:t>
            </a:r>
          </a:p>
        </p:txBody>
      </p:sp>
      <p:sp>
        <p:nvSpPr>
          <p:cNvPr id="6147" name="Text Box 2">
            <a:extLst>
              <a:ext uri="{FF2B5EF4-FFF2-40B4-BE49-F238E27FC236}">
                <a16:creationId xmlns="" xmlns:a16="http://schemas.microsoft.com/office/drawing/2014/main" id="{533AE50E-BB3A-4292-BA89-AAAEC5818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905000"/>
            <a:ext cx="45720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5138" indent="-465138" eaLnBrk="0" hangingPunct="0">
              <a:tabLst>
                <a:tab pos="465138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  <a:tab pos="94488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465138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  <a:tab pos="94488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465138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  <a:tab pos="94488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465138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  <a:tab pos="94488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465138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  <a:tab pos="94488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5138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  <a:tab pos="94488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5138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  <a:tab pos="94488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5138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  <a:tab pos="94488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5138" algn="l"/>
                <a:tab pos="912813" algn="l"/>
                <a:tab pos="1362075" algn="l"/>
                <a:tab pos="1811338" algn="l"/>
                <a:tab pos="2260600" algn="l"/>
                <a:tab pos="2709863" algn="l"/>
                <a:tab pos="3159125" algn="l"/>
                <a:tab pos="3608388" algn="l"/>
                <a:tab pos="4057650" algn="l"/>
                <a:tab pos="4506913" algn="l"/>
                <a:tab pos="4956175" algn="l"/>
                <a:tab pos="5405438" algn="l"/>
                <a:tab pos="5854700" algn="l"/>
                <a:tab pos="6303963" algn="l"/>
                <a:tab pos="6753225" algn="l"/>
                <a:tab pos="7202488" algn="l"/>
                <a:tab pos="7651750" algn="l"/>
                <a:tab pos="8101013" algn="l"/>
                <a:tab pos="8550275" algn="l"/>
                <a:tab pos="8999538" algn="l"/>
                <a:tab pos="9448800" algn="l"/>
              </a:tabLs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500"/>
              </a:spcBef>
              <a:buClr>
                <a:srgbClr val="CC0000"/>
              </a:buClr>
              <a:buSzPct val="70000"/>
              <a:buFont typeface="Wingdings" panose="05000000000000000000" pitchFamily="2" charset="2"/>
              <a:buChar char=""/>
            </a:pPr>
            <a:endParaRPr lang="ru-RU" altLang="ru-RU" sz="1600">
              <a:solidFill>
                <a:srgbClr val="000000"/>
              </a:solidFill>
              <a:ea typeface="SimSun" panose="02010600030101010101" pitchFamily="2" charset="-122"/>
            </a:endParaRPr>
          </a:p>
          <a:p>
            <a:pPr eaLnBrk="1" hangingPunct="1">
              <a:spcBef>
                <a:spcPts val="500"/>
              </a:spcBef>
              <a:buClr>
                <a:srgbClr val="CC0000"/>
              </a:buClr>
              <a:buSzPct val="70000"/>
              <a:buFont typeface="Wingdings" panose="05000000000000000000" pitchFamily="2" charset="2"/>
              <a:buChar char=""/>
            </a:pPr>
            <a:endParaRPr lang="ru-RU" altLang="ru-RU" sz="1600">
              <a:solidFill>
                <a:srgbClr val="000000"/>
              </a:solidFill>
              <a:ea typeface="SimSun" panose="02010600030101010101" pitchFamily="2" charset="-122"/>
            </a:endParaRPr>
          </a:p>
          <a:p>
            <a:pPr eaLnBrk="1" hangingPunct="1">
              <a:spcBef>
                <a:spcPts val="500"/>
              </a:spcBef>
              <a:buClr>
                <a:srgbClr val="CC0000"/>
              </a:buClr>
              <a:buSzPct val="70000"/>
              <a:buFont typeface="Wingdings" panose="05000000000000000000" pitchFamily="2" charset="2"/>
              <a:buChar char=""/>
            </a:pPr>
            <a:endParaRPr lang="ru-RU" altLang="ru-RU" sz="1600">
              <a:solidFill>
                <a:srgbClr val="000000"/>
              </a:solidFill>
              <a:ea typeface="SimSun" panose="02010600030101010101" pitchFamily="2" charset="-122"/>
            </a:endParaRPr>
          </a:p>
          <a:p>
            <a:pPr eaLnBrk="1" hangingPunct="1">
              <a:spcBef>
                <a:spcPts val="500"/>
              </a:spcBef>
              <a:buClr>
                <a:srgbClr val="CC0000"/>
              </a:buClr>
              <a:buSzPct val="70000"/>
              <a:buFont typeface="Wingdings" panose="05000000000000000000" pitchFamily="2" charset="2"/>
              <a:buChar char=""/>
            </a:pPr>
            <a:endParaRPr lang="ru-RU" altLang="ru-RU" sz="1600">
              <a:solidFill>
                <a:srgbClr val="000000"/>
              </a:solidFill>
              <a:ea typeface="SimSun" panose="02010600030101010101" pitchFamily="2" charset="-122"/>
            </a:endParaRPr>
          </a:p>
          <a:p>
            <a:pPr eaLnBrk="1" hangingPunct="1">
              <a:spcBef>
                <a:spcPts val="500"/>
              </a:spcBef>
              <a:buClr>
                <a:srgbClr val="CC0000"/>
              </a:buClr>
              <a:buSzPct val="70000"/>
              <a:buFont typeface="Wingdings" panose="05000000000000000000" pitchFamily="2" charset="2"/>
              <a:buChar char=""/>
            </a:pPr>
            <a:endParaRPr lang="ru-RU" altLang="ru-RU" sz="1600">
              <a:solidFill>
                <a:srgbClr val="000000"/>
              </a:solidFill>
              <a:ea typeface="SimSun" panose="02010600030101010101" pitchFamily="2" charset="-122"/>
            </a:endParaRPr>
          </a:p>
          <a:p>
            <a:pPr eaLnBrk="1" hangingPunct="1">
              <a:spcBef>
                <a:spcPts val="500"/>
              </a:spcBef>
              <a:buClr>
                <a:srgbClr val="CC0000"/>
              </a:buClr>
              <a:buSzPct val="70000"/>
            </a:pPr>
            <a:endParaRPr lang="ru-RU" altLang="ru-RU" sz="1600">
              <a:solidFill>
                <a:srgbClr val="000000"/>
              </a:solidFill>
              <a:ea typeface="SimSun" panose="02010600030101010101" pitchFamily="2" charset="-122"/>
            </a:endParaRPr>
          </a:p>
        </p:txBody>
      </p:sp>
      <p:sp>
        <p:nvSpPr>
          <p:cNvPr id="37893" name="AutoShape 4">
            <a:extLst>
              <a:ext uri="{FF2B5EF4-FFF2-40B4-BE49-F238E27FC236}">
                <a16:creationId xmlns="" xmlns:a16="http://schemas.microsoft.com/office/drawing/2014/main" id="{B575EEC5-41F3-48B5-8D7E-E58B6AE78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029200"/>
            <a:ext cx="1943100" cy="1423988"/>
          </a:xfrm>
          <a:prstGeom prst="pentagon">
            <a:avLst/>
          </a:prstGeom>
          <a:solidFill>
            <a:schemeClr val="accent6">
              <a:lumMod val="75000"/>
            </a:schemeClr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 Black" pitchFamily="34" charset="0"/>
                <a:cs typeface="Arial" pitchFamily="34" charset="0"/>
              </a:rPr>
              <a:t>Качество условий </a:t>
            </a:r>
          </a:p>
        </p:txBody>
      </p:sp>
      <p:sp>
        <p:nvSpPr>
          <p:cNvPr id="45061" name="AutoShape 5">
            <a:extLst>
              <a:ext uri="{FF2B5EF4-FFF2-40B4-BE49-F238E27FC236}">
                <a16:creationId xmlns="" xmlns:a16="http://schemas.microsoft.com/office/drawing/2014/main" id="{F462F59F-3CBE-44E4-AC84-AAD261F20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3352800"/>
            <a:ext cx="2019300" cy="1428750"/>
          </a:xfrm>
          <a:prstGeom prst="pentagon">
            <a:avLst/>
          </a:prstGeom>
          <a:solidFill>
            <a:schemeClr val="accent2">
              <a:lumMod val="40000"/>
              <a:lumOff val="60000"/>
              <a:alpha val="38823"/>
            </a:schemeClr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1400">
                <a:solidFill>
                  <a:srgbClr val="000000"/>
                </a:solidFill>
                <a:latin typeface="Arial Black" pitchFamily="34" charset="0"/>
                <a:cs typeface="Arial" pitchFamily="34" charset="0"/>
              </a:rPr>
              <a:t>Качество  процесса</a:t>
            </a:r>
          </a:p>
        </p:txBody>
      </p:sp>
      <p:sp>
        <p:nvSpPr>
          <p:cNvPr id="35846" name="AutoShape 6">
            <a:extLst>
              <a:ext uri="{FF2B5EF4-FFF2-40B4-BE49-F238E27FC236}">
                <a16:creationId xmlns="" xmlns:a16="http://schemas.microsoft.com/office/drawing/2014/main" id="{0823229B-6DE9-4A1B-88E0-C9A22B2D3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1" y="1219200"/>
            <a:ext cx="2238375" cy="1500188"/>
          </a:xfrm>
          <a:prstGeom prst="pentagon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1400">
                <a:solidFill>
                  <a:srgbClr val="000000"/>
                </a:solidFill>
                <a:latin typeface="Arial Black" pitchFamily="34" charset="0"/>
                <a:cs typeface="Arial" pitchFamily="34" charset="0"/>
              </a:rPr>
              <a:t>Качество  результата</a:t>
            </a:r>
          </a:p>
        </p:txBody>
      </p:sp>
      <p:sp>
        <p:nvSpPr>
          <p:cNvPr id="6151" name="Выгнутая вправо стрелка 6">
            <a:extLst>
              <a:ext uri="{FF2B5EF4-FFF2-40B4-BE49-F238E27FC236}">
                <a16:creationId xmlns="" xmlns:a16="http://schemas.microsoft.com/office/drawing/2014/main" id="{9C092C49-BD0C-49DE-9B8B-377125218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600" y="2667001"/>
            <a:ext cx="731838" cy="1216025"/>
          </a:xfrm>
          <a:prstGeom prst="curvedLeftArrow">
            <a:avLst>
              <a:gd name="adj1" fmla="val 24986"/>
              <a:gd name="adj2" fmla="val 49971"/>
              <a:gd name="adj3" fmla="val 25000"/>
            </a:avLst>
          </a:prstGeom>
          <a:solidFill>
            <a:srgbClr val="BE4BDD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52" name="Выгнутая вправо стрелка 7">
            <a:extLst>
              <a:ext uri="{FF2B5EF4-FFF2-40B4-BE49-F238E27FC236}">
                <a16:creationId xmlns="" xmlns:a16="http://schemas.microsoft.com/office/drawing/2014/main" id="{1FB9A10B-3A26-43C0-98CD-BA1B9E414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9800" y="4724401"/>
            <a:ext cx="731838" cy="1216025"/>
          </a:xfrm>
          <a:prstGeom prst="curvedLeftArrow">
            <a:avLst>
              <a:gd name="adj1" fmla="val 24986"/>
              <a:gd name="adj2" fmla="val 49971"/>
              <a:gd name="adj3" fmla="val 25000"/>
            </a:avLst>
          </a:prstGeom>
          <a:solidFill>
            <a:srgbClr val="BE4BDD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55" name="Объект 2">
            <a:extLst>
              <a:ext uri="{FF2B5EF4-FFF2-40B4-BE49-F238E27FC236}">
                <a16:creationId xmlns="" xmlns:a16="http://schemas.microsoft.com/office/drawing/2014/main" id="{395154D6-FDBA-404E-AFC7-3504546119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1828801"/>
            <a:ext cx="4343400" cy="4302125"/>
          </a:xfrm>
        </p:spPr>
        <p:txBody>
          <a:bodyPr>
            <a:normAutofit fontScale="92500" lnSpcReduction="10000"/>
          </a:bodyPr>
          <a:lstStyle/>
          <a:p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Динамика образовательных результатов (всех видов).</a:t>
            </a:r>
          </a:p>
          <a:p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Качество образовательного процесса: качество организации деятельности (по  видам, субъектам деятельности, направлениям)</a:t>
            </a:r>
          </a:p>
          <a:p>
            <a:endParaRPr lang="ru-RU" altLang="ru-RU" sz="2000" dirty="0"/>
          </a:p>
          <a:p>
            <a:endParaRPr lang="ru-RU" altLang="ru-RU" sz="2000" dirty="0"/>
          </a:p>
          <a:p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Качество условий</a:t>
            </a:r>
            <a:endParaRPr lang="ru-RU" altLang="ru-RU" sz="2000" dirty="0"/>
          </a:p>
          <a:p>
            <a:endParaRPr lang="ru-RU" altLang="ru-RU" dirty="0"/>
          </a:p>
          <a:p>
            <a:endParaRPr lang="ru-RU" alt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F233546-C5A1-4B30-A51B-C181510DC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05A237C-47C5-447A-ACC3-981E90C90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266" y="1849901"/>
            <a:ext cx="841248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Сформировать представление о видах электронных оценочных средств, проанализировать использование ЭОС в собственной педагогической практике</a:t>
            </a:r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976810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E685E5-87CB-4FB5-ABEB-EC3082C59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924" y="275727"/>
            <a:ext cx="9720072" cy="1499616"/>
          </a:xfrm>
        </p:spPr>
        <p:txBody>
          <a:bodyPr>
            <a:normAutofit/>
          </a:bodyPr>
          <a:lstStyle/>
          <a:p>
            <a:r>
              <a:rPr lang="ru-RU" sz="2800" dirty="0"/>
              <a:t>Электронное оценочное средство, вид - Тренажер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53DD482C-62F4-485C-B50A-DE8EA09698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98" y="1626544"/>
            <a:ext cx="5952702" cy="4022725"/>
          </a:xfr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0897869-4B2D-4F2B-BE51-0C3D8C55B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337" y="1441938"/>
            <a:ext cx="6029600" cy="54160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3859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2240B1B2-31C0-470C-8779-5CD1C08FA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="" xmlns:a16="http://schemas.microsoft.com/office/drawing/2014/main" id="{F7C785BD-5A85-4F61-930E-202BA3F56EC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26" y="1503836"/>
            <a:ext cx="5974583" cy="4939160"/>
          </a:xfrm>
        </p:spPr>
      </p:pic>
      <p:pic>
        <p:nvPicPr>
          <p:cNvPr id="10" name="Объект 9">
            <a:extLst>
              <a:ext uri="{FF2B5EF4-FFF2-40B4-BE49-F238E27FC236}">
                <a16:creationId xmlns="" xmlns:a16="http://schemas.microsoft.com/office/drawing/2014/main" id="{49A626B0-C0F5-4863-9277-9D144448DF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160" y="1969478"/>
            <a:ext cx="4698695" cy="4723296"/>
          </a:xfrm>
        </p:spPr>
      </p:pic>
    </p:spTree>
    <p:extLst>
      <p:ext uri="{BB962C8B-B14F-4D97-AF65-F5344CB8AC3E}">
        <p14:creationId xmlns="" xmlns:p14="http://schemas.microsoft.com/office/powerpoint/2010/main" val="2479022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3B4856C-D9F7-41AE-B060-971F6E2CE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204"/>
            <a:ext cx="10936458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Электронное оценочное средство «Экзамен», вид - опросник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1C8F96A7-EF0C-4A60-903F-D802169072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109" y="2346642"/>
            <a:ext cx="5201920" cy="3901440"/>
          </a:xfrm>
        </p:spPr>
      </p:pic>
    </p:spTree>
    <p:extLst>
      <p:ext uri="{BB962C8B-B14F-4D97-AF65-F5344CB8AC3E}">
        <p14:creationId xmlns="" xmlns:p14="http://schemas.microsoft.com/office/powerpoint/2010/main" val="3130715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7A9C08A-6068-4860-B990-ABBD4887D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1815B94B-47EB-46F8-974F-9C8ADC921E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50" y="264111"/>
            <a:ext cx="5801784" cy="4351338"/>
          </a:xfr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C347BB7-16EF-4E59-9410-A86CDC570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950" y="57150"/>
            <a:ext cx="6496050" cy="68008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97675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4CB89ED-EFDC-43CA-9EB9-48E17999F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28FE8407-705D-4F69-B985-C9C2D01D56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96" y="815353"/>
            <a:ext cx="5443025" cy="5787124"/>
          </a:xfr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6D1DE90-F29A-4070-A9BA-2CDE190ABB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254" y="255523"/>
            <a:ext cx="6403925" cy="48029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4411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17A484-0FCA-48E2-9979-C7F490897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0E7C1B85-7476-4A78-9455-5BCD12D67E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06" y="868888"/>
            <a:ext cx="4820920" cy="3901440"/>
          </a:xfr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2271CE7-44A8-40E1-9AA8-4E8739DB3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052" y="868888"/>
            <a:ext cx="5201920" cy="39014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61147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35ACEC8-5D7C-4D54-87BE-54904A581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925" y="143433"/>
            <a:ext cx="9720072" cy="1499616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Электронное оценочное средство, вид- Тренажер с интерактивной обратной связью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75D5C00D-8F91-44BA-9A8D-34319B21F7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935" y="1620541"/>
            <a:ext cx="7567247" cy="4854289"/>
          </a:xfrm>
        </p:spPr>
      </p:pic>
    </p:spTree>
    <p:extLst>
      <p:ext uri="{BB962C8B-B14F-4D97-AF65-F5344CB8AC3E}">
        <p14:creationId xmlns="" xmlns:p14="http://schemas.microsoft.com/office/powerpoint/2010/main" val="3682171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A85C6E-FB8E-4B09-B8AA-17097F084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Объект 10">
            <a:extLst>
              <a:ext uri="{FF2B5EF4-FFF2-40B4-BE49-F238E27FC236}">
                <a16:creationId xmlns="" xmlns:a16="http://schemas.microsoft.com/office/drawing/2014/main" id="{CC11C248-9870-415A-83F1-3FFB99FD21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574" y="3107183"/>
            <a:ext cx="4094480" cy="3749040"/>
          </a:xfr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49254D3-AC8C-4F24-BAE2-DA211C614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88" y="224320"/>
            <a:ext cx="4074160" cy="34544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265C08D9-6EFE-423D-BEC3-8920CDAD34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003" y="122465"/>
            <a:ext cx="5748997" cy="41741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80197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3EC86E-576E-4342-AC04-9512A3985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C4A4015A-157D-459C-8881-5D518BB50A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164" y="2290370"/>
            <a:ext cx="5519616" cy="4411098"/>
          </a:xfr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822E23F-DB33-426A-B2CD-0DFAFB8ED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75" y="211015"/>
            <a:ext cx="4735732" cy="55434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30812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D2227EEB-CA19-4AE0-9D8B-D24520CFB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Электронное оценочное средство, вид - тест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="" xmlns:a16="http://schemas.microsoft.com/office/drawing/2014/main" id="{3F54F0A0-4EED-4C61-9EF3-896A77966C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551" y="2084832"/>
            <a:ext cx="8772253" cy="4931984"/>
          </a:xfrm>
        </p:spPr>
      </p:pic>
    </p:spTree>
    <p:extLst>
      <p:ext uri="{BB962C8B-B14F-4D97-AF65-F5344CB8AC3E}">
        <p14:creationId xmlns="" xmlns:p14="http://schemas.microsoft.com/office/powerpoint/2010/main" val="1872646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D73827-50F4-4301-AFF8-9E639CB92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696" y="316109"/>
            <a:ext cx="9720072" cy="1499616"/>
          </a:xfrm>
        </p:spPr>
        <p:txBody>
          <a:bodyPr>
            <a:normAutofit/>
          </a:bodyPr>
          <a:lstStyle/>
          <a:p>
            <a:r>
              <a:rPr lang="ru-RU" sz="3200" dirty="0"/>
              <a:t>Электронное оценочное средство, вид - тест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546B75C4-294A-46E1-9F4C-E543A1169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032" y="2093119"/>
            <a:ext cx="3355214" cy="3684588"/>
          </a:xfrm>
        </p:spPr>
        <p:txBody>
          <a:bodyPr/>
          <a:lstStyle/>
          <a:p>
            <a:r>
              <a:rPr lang="ru-RU" dirty="0"/>
              <a:t>Возможности:</a:t>
            </a:r>
          </a:p>
          <a:p>
            <a:pPr>
              <a:buFontTx/>
              <a:buChar char="-"/>
            </a:pPr>
            <a:r>
              <a:rPr lang="ru-RU" dirty="0"/>
              <a:t>Оперативность использования</a:t>
            </a:r>
          </a:p>
          <a:p>
            <a:pPr>
              <a:buFontTx/>
              <a:buChar char="-"/>
            </a:pPr>
            <a:r>
              <a:rPr lang="ru-RU" dirty="0"/>
              <a:t>Информация о результатах</a:t>
            </a:r>
          </a:p>
          <a:p>
            <a:pPr marL="0" indent="0">
              <a:buNone/>
            </a:pPr>
            <a:r>
              <a:rPr lang="ru-RU" dirty="0"/>
              <a:t>Риск:</a:t>
            </a:r>
          </a:p>
          <a:p>
            <a:pPr marL="0" indent="0">
              <a:buNone/>
            </a:pPr>
            <a:r>
              <a:rPr lang="ru-RU" dirty="0"/>
              <a:t>- Валидность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8F0711AF-5F9E-43A8-9554-5E5A3B83AC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Объект 8">
            <a:extLst>
              <a:ext uri="{FF2B5EF4-FFF2-40B4-BE49-F238E27FC236}">
                <a16:creationId xmlns="" xmlns:a16="http://schemas.microsoft.com/office/drawing/2014/main" id="{F9166C75-AA78-4382-84E9-D7AE5799C25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200" y="1448973"/>
            <a:ext cx="9577800" cy="5384882"/>
          </a:xfrm>
        </p:spPr>
      </p:pic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94695190-40E6-41CC-B76B-61EF4F6DB8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15110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0DB366-E2E5-4EA1-BC9C-6AAD1B168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Электронное оценочное средство, вид – РАСЧЕТНАЯ ЗАДАЧА 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="" xmlns:a16="http://schemas.microsoft.com/office/drawing/2014/main" id="{CF233432-8FDF-4050-9134-5FCB6C1FEEE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" y="1963899"/>
            <a:ext cx="9525985" cy="4479104"/>
          </a:xfrm>
        </p:spPr>
      </p:pic>
      <p:sp>
        <p:nvSpPr>
          <p:cNvPr id="8" name="Объект 7">
            <a:extLst>
              <a:ext uri="{FF2B5EF4-FFF2-40B4-BE49-F238E27FC236}">
                <a16:creationId xmlns="" xmlns:a16="http://schemas.microsoft.com/office/drawing/2014/main" id="{F4158C87-0BAC-4811-81DD-05A6BD816BB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72241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0DB366-E2E5-4EA1-BC9C-6AAD1B168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Электронное оценочное средство, вид – </a:t>
            </a:r>
            <a:r>
              <a:rPr lang="ru-RU" dirty="0"/>
              <a:t>Кейс-задача</a:t>
            </a:r>
            <a:endParaRPr lang="ru-RU" sz="3200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0867E5C-B0A0-42C9-958B-6D0E113593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D1A306B-213E-4510-8DCB-C6A6584114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9790A80-D3AC-4DC3-A4E8-903453FFA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="" xmlns:a16="http://schemas.microsoft.com/office/drawing/2014/main" id="{3CA1364B-B021-4353-BE19-1BCA56BA9D6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" y="2591116"/>
            <a:ext cx="5943474" cy="3341572"/>
          </a:xfrm>
        </p:spPr>
      </p:pic>
    </p:spTree>
    <p:extLst>
      <p:ext uri="{BB962C8B-B14F-4D97-AF65-F5344CB8AC3E}">
        <p14:creationId xmlns="" xmlns:p14="http://schemas.microsoft.com/office/powerpoint/2010/main" val="2773062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D58099-9BCB-4C83-8217-37A2943E4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dirty="0"/>
              <a:t>Электронное оценочное средство, вид - Портфолио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54C5957-977A-4C4F-80F5-D675DF4C34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="" xmlns:a16="http://schemas.microsoft.com/office/drawing/2014/main" id="{AAC54FAF-01C5-4571-B6EF-5D9AA87F85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37" y="2179636"/>
            <a:ext cx="5450963" cy="4088223"/>
          </a:xfrm>
        </p:spPr>
      </p:pic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ECEA12E-89AE-4645-9533-D503B3EF57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Объект 9">
            <a:extLst>
              <a:ext uri="{FF2B5EF4-FFF2-40B4-BE49-F238E27FC236}">
                <a16:creationId xmlns="" xmlns:a16="http://schemas.microsoft.com/office/drawing/2014/main" id="{BF33378F-3FA1-4F7E-B341-08683E2BB83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492" y="1758156"/>
            <a:ext cx="4977472" cy="372824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="" xmlns:p14="http://schemas.microsoft.com/office/powerpoint/2010/main" val="2071388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4D363E-DD60-40FE-842E-CE4E8020F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721" y="147711"/>
            <a:ext cx="9720072" cy="1499616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принципы оценивания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731137F-BDDE-433C-9F72-7B848C02E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69" y="998806"/>
            <a:ext cx="11699631" cy="5711483"/>
          </a:xfrm>
        </p:spPr>
        <p:txBody>
          <a:bodyPr>
            <a:normAutofit fontScale="55000" lnSpcReduction="20000"/>
          </a:bodyPr>
          <a:lstStyle/>
          <a:p>
            <a:r>
              <a:rPr lang="ru-RU" sz="4000" b="1" dirty="0"/>
              <a:t>валидности: </a:t>
            </a:r>
            <a:r>
              <a:rPr lang="ru-RU" sz="4000" dirty="0"/>
              <a:t>объекты оценки должны соответствовать поставленным целям обучения;</a:t>
            </a:r>
          </a:p>
          <a:p>
            <a:r>
              <a:rPr lang="ru-RU" sz="4000" b="1" dirty="0"/>
              <a:t>надежности: </a:t>
            </a:r>
            <a:r>
              <a:rPr lang="ru-RU" sz="4000" dirty="0"/>
              <a:t>использование единообразных показателей и критериев для оценивания достижений;</a:t>
            </a:r>
          </a:p>
          <a:p>
            <a:r>
              <a:rPr lang="ru-RU" sz="4000" b="1" dirty="0"/>
              <a:t>объективности:</a:t>
            </a:r>
            <a:r>
              <a:rPr lang="ru-RU" sz="4000" dirty="0"/>
              <a:t> получение объективных и достоверных результатов при проведении контроля с различными целями.</a:t>
            </a:r>
          </a:p>
          <a:p>
            <a:endParaRPr lang="ru-RU" sz="4000" dirty="0"/>
          </a:p>
          <a:p>
            <a:r>
              <a:rPr lang="ru-RU" sz="4000" b="1" dirty="0"/>
              <a:t>Фонд оценочных средств</a:t>
            </a:r>
            <a:r>
              <a:rPr lang="ru-RU" sz="4000" dirty="0"/>
              <a:t> должен  обеспечивать:</a:t>
            </a:r>
          </a:p>
          <a:p>
            <a:r>
              <a:rPr lang="ru-RU" sz="4000" dirty="0"/>
              <a:t>- переход от оценки отдельных умений к интегрированной (комплексной) и междисциплинарной оценке;</a:t>
            </a:r>
          </a:p>
          <a:p>
            <a:r>
              <a:rPr lang="ru-RU" sz="4000" dirty="0"/>
              <a:t>- переход от пассивной роли обучаемого в процессе контроля к </a:t>
            </a:r>
            <a:r>
              <a:rPr lang="ru-RU" sz="4000" b="1" dirty="0"/>
              <a:t>активному конструированию содержания ответа;</a:t>
            </a:r>
          </a:p>
          <a:p>
            <a:r>
              <a:rPr lang="ru-RU" sz="4000" dirty="0"/>
              <a:t>- ориентацию </a:t>
            </a:r>
            <a:r>
              <a:rPr lang="ru-RU" sz="4000" b="1" dirty="0"/>
              <a:t>оценки на стандарты, известные обучающимся</a:t>
            </a:r>
            <a:r>
              <a:rPr lang="ru-RU" sz="4000" dirty="0"/>
              <a:t>;</a:t>
            </a:r>
          </a:p>
          <a:p>
            <a:r>
              <a:rPr lang="ru-RU" sz="4000" dirty="0"/>
              <a:t>- оценку </a:t>
            </a:r>
            <a:r>
              <a:rPr lang="ru-RU" sz="4000" b="1" dirty="0"/>
              <a:t>динамики</a:t>
            </a:r>
            <a:r>
              <a:rPr lang="ru-RU" sz="4000" dirty="0"/>
              <a:t> индивидуальных достижений обучающихся;</a:t>
            </a:r>
          </a:p>
          <a:p>
            <a:r>
              <a:rPr lang="ru-RU" sz="4000" dirty="0"/>
              <a:t>- изменение характера оценки: </a:t>
            </a:r>
            <a:r>
              <a:rPr lang="ru-RU" sz="4000" b="1" dirty="0"/>
              <a:t>от единовременной </a:t>
            </a:r>
            <a:r>
              <a:rPr lang="ru-RU" sz="4000" dirty="0"/>
              <a:t>оценки с помощью одного измерителя </a:t>
            </a:r>
            <a:r>
              <a:rPr lang="ru-RU" sz="4000" b="1" dirty="0"/>
              <a:t>к комплексной</a:t>
            </a:r>
            <a:r>
              <a:rPr lang="ru-RU" sz="4000" dirty="0"/>
              <a:t> (портфолио).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17982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B5D54595-D895-4F61-869E-836068D56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Субъектная оценка качества образования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AAECE3D1-8620-43E5-8339-55115AFECC6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ОПРОС СТУДЕНТОВ</a:t>
            </a:r>
          </a:p>
          <a:p>
            <a:r>
              <a:rPr lang="ru-RU" dirty="0"/>
              <a:t>ОПРОС ПЕДАГОГОВ</a:t>
            </a:r>
          </a:p>
          <a:p>
            <a:r>
              <a:rPr lang="ru-RU" dirty="0" smtClean="0"/>
              <a:t>Новгородский строительный колледж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2DF72B8-CA3C-4B58-9A6C-7E4D4ECA0CA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642" b="16642"/>
          <a:stretch>
            <a:fillRect/>
          </a:stretch>
        </p:blipFill>
        <p:spPr>
          <a:xfrm>
            <a:off x="3048" y="388138"/>
            <a:ext cx="12188952" cy="4572000"/>
          </a:xfrm>
        </p:spPr>
      </p:pic>
    </p:spTree>
    <p:extLst>
      <p:ext uri="{BB962C8B-B14F-4D97-AF65-F5344CB8AC3E}">
        <p14:creationId xmlns="" xmlns:p14="http://schemas.microsoft.com/office/powerpoint/2010/main" val="720794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 какое ЭОС используете Вы?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mtClean="0"/>
              <a:t>Готовимся </a:t>
            </a:r>
            <a:r>
              <a:rPr lang="ru-RU" dirty="0" smtClean="0"/>
              <a:t>показать на открытом занятии!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347</TotalTime>
  <Words>184</Words>
  <Application>Microsoft Office PowerPoint</Application>
  <PresentationFormat>Произвольный</PresentationFormat>
  <Paragraphs>59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Интеграл</vt:lpstr>
      <vt:lpstr>«Электронное оценочное средство: поиск, разработка, применение»</vt:lpstr>
      <vt:lpstr>Понятие</vt:lpstr>
      <vt:lpstr>Слайд 3</vt:lpstr>
      <vt:lpstr>Цель</vt:lpstr>
      <vt:lpstr>Электронное оценочное средство, вид - Тренажер</vt:lpstr>
      <vt:lpstr>Слайд 6</vt:lpstr>
      <vt:lpstr>Электронное оценочное средство «Экзамен», вид - опросник</vt:lpstr>
      <vt:lpstr>Слайд 8</vt:lpstr>
      <vt:lpstr>Слайд 9</vt:lpstr>
      <vt:lpstr>Слайд 10</vt:lpstr>
      <vt:lpstr>Электронное оценочное средство, вид- Тренажер с интерактивной обратной связью</vt:lpstr>
      <vt:lpstr>Слайд 12</vt:lpstr>
      <vt:lpstr>Слайд 13</vt:lpstr>
      <vt:lpstr>Электронное оценочное средство, вид - тест</vt:lpstr>
      <vt:lpstr>Электронное оценочное средство, вид - тест</vt:lpstr>
      <vt:lpstr>Электронное оценочное средство, вид – РАСЧЕТНАЯ ЗАДАЧА </vt:lpstr>
      <vt:lpstr>Электронное оценочное средство, вид – Кейс-задача</vt:lpstr>
      <vt:lpstr>Электронное оценочное средство, вид - Портфолио</vt:lpstr>
      <vt:lpstr>принципы оценивания </vt:lpstr>
      <vt:lpstr>Субъектная оценка качества образования</vt:lpstr>
      <vt:lpstr>А какое ЭОС используете Вы?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20</cp:revision>
  <dcterms:created xsi:type="dcterms:W3CDTF">2019-11-06T05:06:23Z</dcterms:created>
  <dcterms:modified xsi:type="dcterms:W3CDTF">2019-11-08T12:21:16Z</dcterms:modified>
</cp:coreProperties>
</file>